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3" r:id="rId2"/>
    <p:sldId id="256" r:id="rId3"/>
    <p:sldId id="421" r:id="rId4"/>
    <p:sldId id="425" r:id="rId5"/>
    <p:sldId id="262" r:id="rId6"/>
    <p:sldId id="422" r:id="rId7"/>
    <p:sldId id="424" r:id="rId8"/>
    <p:sldId id="423" r:id="rId9"/>
    <p:sldId id="426" r:id="rId10"/>
    <p:sldId id="282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127"/>
    <p:restoredTop sz="94704"/>
  </p:normalViewPr>
  <p:slideViewPr>
    <p:cSldViewPr snapToGrid="0" snapToObjects="1">
      <p:cViewPr varScale="1">
        <p:scale>
          <a:sx n="64" d="100"/>
          <a:sy n="64" d="100"/>
        </p:scale>
        <p:origin x="20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ibekehammer:Desktop:alt:AMOVE%20Presentasjon:Oppf&#248;lging:Oppf&#248;lgings%20dok:Oppf&#248;lging%20-%20Lege%20Sidsels%20pasient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nb-NO" dirty="0">
                <a:solidFill>
                  <a:srgbClr val="000090"/>
                </a:solidFill>
              </a:rPr>
              <a:t>Måloppnåelse</a:t>
            </a:r>
            <a:r>
              <a:rPr lang="nb-NO" baseline="0" dirty="0">
                <a:solidFill>
                  <a:srgbClr val="000090"/>
                </a:solidFill>
              </a:rPr>
              <a:t> gruppen</a:t>
            </a:r>
            <a:endParaRPr lang="nb-NO" dirty="0">
              <a:solidFill>
                <a:srgbClr val="000090"/>
              </a:solidFill>
            </a:endParaRPr>
          </a:p>
        </c:rich>
      </c:tx>
      <c:overlay val="0"/>
      <c:spPr>
        <a:ln>
          <a:solidFill>
            <a:srgbClr val="002060"/>
          </a:solidFill>
        </a:ln>
      </c:spPr>
    </c:title>
    <c:autoTitleDeleted val="0"/>
    <c:plotArea>
      <c:layout>
        <c:manualLayout>
          <c:layoutTarget val="inner"/>
          <c:xMode val="edge"/>
          <c:yMode val="edge"/>
          <c:x val="5.3637587363975135E-2"/>
          <c:y val="0.12533183251513011"/>
          <c:w val="0.83395538458913621"/>
          <c:h val="0.82127441160850179"/>
        </c:manualLayout>
      </c:layout>
      <c:lineChart>
        <c:grouping val="standard"/>
        <c:varyColors val="0"/>
        <c:ser>
          <c:idx val="0"/>
          <c:order val="0"/>
          <c:tx>
            <c:strRef>
              <c:f>Tabell!$A$108</c:f>
              <c:strCache>
                <c:ptCount val="1"/>
                <c:pt idx="0">
                  <c:v>Snitt</c:v>
                </c:pt>
              </c:strCache>
            </c:strRef>
          </c:tx>
          <c:val>
            <c:numRef>
              <c:f>Tabell!$B$108:$H$108</c:f>
              <c:numCache>
                <c:formatCode>0.0</c:formatCode>
                <c:ptCount val="7"/>
                <c:pt idx="0">
                  <c:v>2.8888888888888871</c:v>
                </c:pt>
                <c:pt idx="1">
                  <c:v>6.1031746031746028</c:v>
                </c:pt>
                <c:pt idx="2">
                  <c:v>5.9921568627450839</c:v>
                </c:pt>
                <c:pt idx="3">
                  <c:v>6.7608695652173907</c:v>
                </c:pt>
                <c:pt idx="4">
                  <c:v>7.3095238095238102</c:v>
                </c:pt>
                <c:pt idx="5">
                  <c:v>7.4166666666666661</c:v>
                </c:pt>
                <c:pt idx="6">
                  <c:v>7.53125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CE-E145-95CE-9EBAD463B5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6704584"/>
        <c:axId val="-2136701560"/>
      </c:lineChart>
      <c:catAx>
        <c:axId val="-213670458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6701560"/>
        <c:crosses val="autoZero"/>
        <c:auto val="1"/>
        <c:lblAlgn val="ctr"/>
        <c:lblOffset val="100"/>
        <c:noMultiLvlLbl val="0"/>
      </c:catAx>
      <c:valAx>
        <c:axId val="-213670156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-21367045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47083191-81AD-AE4B-9788-CF034B86A6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6681DB3-F467-AE4F-889E-B3B3F5B58A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96120-6B57-6B47-8C46-A3D50D39B150}" type="datetimeFigureOut">
              <a:rPr lang="nb-NO" smtClean="0"/>
              <a:t>25.03.2019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8922AEF-DBE1-7549-ADDA-F688F846F9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0FAD689-906D-B748-89A3-B6E99220B3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6C176-E1F8-4A4C-A2E3-6165462CA0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3431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46821-ED60-EA45-A609-9EA1A1395B25}" type="datetimeFigureOut">
              <a:rPr lang="nb-NO" smtClean="0"/>
              <a:t>25.03.2019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F3C12-75F5-7348-85B7-FBB15834A9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38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9D18AC-0CEF-494A-860A-BBB1BCB109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71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7" name="Google Shape;297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8" name="Google Shape;298;p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226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D41DCB-022C-4642-B4F2-C5A66A0F4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95D7641-655E-7F42-8235-FC4842502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4BEC51E-8865-F94D-80F3-B59083E04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6A6D-E7DC-5E47-A39D-22E2609FD2EC}" type="datetime1">
              <a:rPr lang="nb-NO" smtClean="0"/>
              <a:t>25.03.2019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C5C4727-522D-9B42-82C6-56D83994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7F35445-DA90-9D42-A591-B952A88E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514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3B52DE-4F2B-B146-8499-049559A3E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D7330B3-2944-2D44-A7D9-D71A86D6F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422D78C-EB8E-6740-AC22-FB78E36D0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0C198-438B-EE4C-8349-2A838803628C}" type="datetime1">
              <a:rPr lang="nb-NO" smtClean="0"/>
              <a:t>25.03.2019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054624A-34CD-8845-9EDC-E35C71D3E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A5CB7A4-0918-E949-B461-AE3233D5B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611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CACEF8F-6E91-CB4E-86C2-63B151203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334F6F-4EAC-D54D-AFC3-16AAA297B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8434728-C373-9C40-A765-2891E2F69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F081-8000-B348-8EF2-2C6F4B51BA87}" type="datetime1">
              <a:rPr lang="nb-NO" smtClean="0"/>
              <a:t>25.03.2019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CD69EE-46A7-CD4A-9B90-4AE4CF767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AA503A8-80D2-F54A-9ED3-9A9F6B26E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4048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4189" y="5271588"/>
            <a:ext cx="11559580" cy="1363469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Titteltekst"/>
          <p:cNvSpPr txBox="1">
            <a:spLocks noGrp="1"/>
          </p:cNvSpPr>
          <p:nvPr>
            <p:ph type="title"/>
          </p:nvPr>
        </p:nvSpPr>
        <p:spPr>
          <a:xfrm>
            <a:off x="609599" y="274638"/>
            <a:ext cx="10972804" cy="1143001"/>
          </a:xfrm>
          <a:prstGeom prst="rect">
            <a:avLst/>
          </a:prstGeom>
        </p:spPr>
        <p:txBody>
          <a:bodyPr lIns="65022" tIns="65022" rIns="65022" bIns="65022" anchor="t"/>
          <a:lstStyle>
            <a:lvl1pPr defTabSz="457151">
              <a:defRPr sz="4359"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r>
              <a:t>Titteltekst</a:t>
            </a:r>
          </a:p>
        </p:txBody>
      </p:sp>
      <p:sp>
        <p:nvSpPr>
          <p:cNvPr id="138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609599" y="1600199"/>
            <a:ext cx="10972804" cy="4525965"/>
          </a:xfrm>
          <a:prstGeom prst="rect">
            <a:avLst/>
          </a:prstGeom>
        </p:spPr>
        <p:txBody>
          <a:bodyPr lIns="65022" tIns="65022" rIns="65022" bIns="65022" anchor="t"/>
          <a:lstStyle>
            <a:lvl1pPr marL="331478" indent="-331478" defTabSz="457151">
              <a:spcBef>
                <a:spcPts val="703"/>
              </a:spcBef>
              <a:buSzPct val="100000"/>
              <a:buFont typeface="Arial"/>
              <a:defRPr sz="3093">
                <a:latin typeface="Roboto Bold"/>
                <a:ea typeface="Roboto Bold"/>
                <a:cs typeface="Roboto Bold"/>
                <a:sym typeface="Roboto Bold"/>
              </a:defRPr>
            </a:lvl1pPr>
            <a:lvl2pPr marL="637127" indent="-315693" defTabSz="457151">
              <a:spcBef>
                <a:spcPts val="703"/>
              </a:spcBef>
              <a:buSzPct val="100000"/>
              <a:buFont typeface="Arial"/>
              <a:buChar char="–"/>
              <a:defRPr sz="3093">
                <a:latin typeface="Roboto Bold"/>
                <a:ea typeface="Roboto Bold"/>
                <a:cs typeface="Roboto Bold"/>
                <a:sym typeface="Roboto Bold"/>
              </a:defRPr>
            </a:lvl2pPr>
            <a:lvl3pPr indent="-294647" defTabSz="457151">
              <a:spcBef>
                <a:spcPts val="703"/>
              </a:spcBef>
              <a:buSzPct val="100000"/>
              <a:buFont typeface="Arial"/>
              <a:defRPr sz="3093">
                <a:latin typeface="Roboto Bold"/>
                <a:ea typeface="Roboto Bold"/>
                <a:cs typeface="Roboto Bold"/>
                <a:sym typeface="Roboto Bold"/>
              </a:defRPr>
            </a:lvl3pPr>
            <a:lvl4pPr marL="1317879" indent="-353576" defTabSz="457151">
              <a:spcBef>
                <a:spcPts val="703"/>
              </a:spcBef>
              <a:buSzPct val="100000"/>
              <a:buFont typeface="Arial"/>
              <a:buChar char="–"/>
              <a:defRPr sz="3093">
                <a:latin typeface="Roboto Bold"/>
                <a:ea typeface="Roboto Bold"/>
                <a:cs typeface="Roboto Bold"/>
                <a:sym typeface="Roboto Bold"/>
              </a:defRPr>
            </a:lvl4pPr>
            <a:lvl5pPr marL="1639314" indent="-353578" defTabSz="457151">
              <a:spcBef>
                <a:spcPts val="703"/>
              </a:spcBef>
              <a:buSzPct val="100000"/>
              <a:buFont typeface="Arial"/>
              <a:buChar char="»"/>
              <a:defRPr sz="3093">
                <a:latin typeface="Roboto Bold"/>
                <a:ea typeface="Roboto Bold"/>
                <a:cs typeface="Roboto Bold"/>
                <a:sym typeface="Roboto Bold"/>
              </a:defRPr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139" name="Lysbildenummer"/>
          <p:cNvSpPr txBox="1">
            <a:spLocks noGrp="1"/>
          </p:cNvSpPr>
          <p:nvPr>
            <p:ph type="sldNum" sz="quarter" idx="2"/>
          </p:nvPr>
        </p:nvSpPr>
        <p:spPr>
          <a:xfrm>
            <a:off x="8391531" y="6182205"/>
            <a:ext cx="346072" cy="348295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457151"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973066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205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74A66B-222F-D74E-9543-2E5CE53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20574AB-BB3B-0849-9073-355BC9C62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04AC8E6-5504-2B42-8ED6-38789F2CA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302E-2B9C-6A4D-B62D-8F5FB1096F3E}" type="datetime1">
              <a:rPr lang="nb-NO" smtClean="0"/>
              <a:t>25.03.2019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DAC7134-F666-7B4D-9F87-1CE9F63A2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14FE68E-652D-EF4A-9C79-6258666F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354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1017C3-6DDF-8E41-8559-39D51CFDC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763AB8F-2908-584B-8956-59B15A0F0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D36E1A-68B5-004C-ABB8-7ED361C48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37B3-DBA1-394D-93D0-44F5F042C0C5}" type="datetime1">
              <a:rPr lang="nb-NO" smtClean="0"/>
              <a:t>25.03.2019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DF9F7DE-EF93-D94D-A877-0FA502EE0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2549728-41FA-3942-8AAC-68A273F40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917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A29EF3-D9FE-C641-861F-16A5EEC7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38BAA75-4994-1D43-913A-3B53419D2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C6516F4-1162-D243-9A45-928569015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CC916A-3457-D64C-8AC8-8919E2207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45A4-2F24-924E-ACC9-A53CF9FC1ABF}" type="datetime1">
              <a:rPr lang="nb-NO" smtClean="0"/>
              <a:t>25.03.2019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173599-9F8A-6441-A8BD-EC2E19E31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1BF2A0F-5B99-E143-BC1C-FEEA63E5B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724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C86C29-873C-1B48-BF87-2FFD7FD78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70F3D0-F7FD-9546-B18E-1E43F5143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4195D87-48A2-5E4F-BF54-27A9BF93E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DE8CFCC-81DB-2E42-95BF-440A67F30F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83C5B09-B52B-F842-9777-EFF68B38B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AEF5641-A61A-7A42-A967-6EF570D4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6F91-9697-8048-9D4E-F27B653E54C5}" type="datetime1">
              <a:rPr lang="nb-NO" smtClean="0"/>
              <a:t>25.03.2019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42B2082-AFCB-0344-BA37-47E8E81E5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16B1534-BA65-3D42-903F-18D16C507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461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404BEA-31D3-4C47-9B77-0FAA7FBD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DEEDF65-B21E-D64F-975C-56ACD7B59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2298-8961-BF41-90F5-56AD62568FE8}" type="datetime1">
              <a:rPr lang="nb-NO" smtClean="0"/>
              <a:t>25.03.2019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011EA9E-2BF5-B647-ACFA-2C2DDD49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74022CF-DFED-A74D-B675-5040A34EF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3248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D8DF2A1-A662-384A-B8E9-1DC4B5BFB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253C-8F22-AD48-ACD7-C484307D976F}" type="datetime1">
              <a:rPr lang="nb-NO" smtClean="0"/>
              <a:t>25.03.2019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3B50433-F384-6149-A7BA-C9D52B538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76A7578-7E25-9A48-9AA3-E9424629B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687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7EAD4D-725A-9740-87AD-E3B53C4E9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23718F-E93C-334D-B36A-EA91400EA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96242F5-CAFD-9C4A-8D26-A02F2FE00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675B4AB-C6FD-F54E-B7C8-CCD01F757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192B-7B80-EB42-8EA5-84E5A920C524}" type="datetime1">
              <a:rPr lang="nb-NO" smtClean="0"/>
              <a:t>25.03.2019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DA99F29-8003-A44B-AB51-A29CDBEAE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5D5FB1A-36A0-D449-847D-D5421D03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075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256A1B-8184-9E4F-B03C-CD0B088E6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29C93B4-1916-D041-86C5-B1AEE8A64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848F848-8380-9E41-B877-3AF49D828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9F3F231-FD92-CA41-9676-EC5532233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CA61-213D-3D41-A323-41D920A3586E}" type="datetime1">
              <a:rPr lang="nb-NO" smtClean="0"/>
              <a:t>25.03.2019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C786EB6-345D-124A-A7F1-97C46F563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72A3305-1E54-CF46-8C4F-958882E28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266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70590A7-EA9B-FE42-BFB8-EE71A3B37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FE6CA89-9E77-5643-8742-ADFACA62B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3918CE-0125-7C49-8E31-DB47FAA8B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24B04-BBCD-EA42-A091-DAFE663FE8D0}" type="datetime1">
              <a:rPr lang="nb-NO" smtClean="0"/>
              <a:t>25.03.2019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93AC35-8FEA-CB46-95C2-977C127528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5C8070D-9214-984A-9E32-AB9B1A70AF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A9FA7-7829-9E4C-BD1A-963A797126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666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il.smartsync.no/owa/redir.aspx?C=8369a63eb23248ea939cc96ebaf5f4a1&amp;URL=https://www.facebook.com/watch/?v%3d1015543367660420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518397-15F1-5C43-A6A1-B1B489A5C4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2060"/>
                </a:solidFill>
              </a:rPr>
              <a:t>Hva gjør vi med de som sliter?</a:t>
            </a:r>
            <a:br>
              <a:rPr lang="nb-NO" dirty="0">
                <a:solidFill>
                  <a:srgbClr val="002060"/>
                </a:solidFill>
              </a:rPr>
            </a:br>
            <a:endParaRPr lang="nb-NO" dirty="0">
              <a:solidFill>
                <a:srgbClr val="002060"/>
              </a:solidFill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2CCE6F8-774F-F444-989F-61D3FEE686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>
                <a:solidFill>
                  <a:srgbClr val="002060"/>
                </a:solidFill>
              </a:rPr>
              <a:t>Hvordan fange opp behandle de som sliter og kanskje har det vondt, men ofte går «under radaren»?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3CE5CCE-BD62-3F49-A06C-C31947D4F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6674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216;p29">
            <a:extLst>
              <a:ext uri="{FF2B5EF4-FFF2-40B4-BE49-F238E27FC236}">
                <a16:creationId xmlns:a16="http://schemas.microsoft.com/office/drawing/2014/main" id="{4509AB97-EBC8-B14C-8006-DA20E8942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93148" y="5576494"/>
            <a:ext cx="1789949" cy="886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956A05DF-9227-2344-B741-DE6B55E1D0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2617" y="4943046"/>
            <a:ext cx="8619583" cy="2153317"/>
          </a:xfrm>
          <a:prstGeom prst="rect">
            <a:avLst/>
          </a:prstGeom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BFA338AA-4390-264A-99DB-BEE13098C284}"/>
              </a:ext>
            </a:extLst>
          </p:cNvPr>
          <p:cNvSpPr txBox="1"/>
          <p:nvPr/>
        </p:nvSpPr>
        <p:spPr>
          <a:xfrm>
            <a:off x="2938734" y="1501507"/>
            <a:ext cx="749633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2800" dirty="0">
                <a:solidFill>
                  <a:srgbClr val="002060"/>
                </a:solidFill>
              </a:rPr>
              <a:t>AMOVE - selvledelse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2800" dirty="0">
                <a:solidFill>
                  <a:srgbClr val="002060"/>
                </a:solidFill>
              </a:rPr>
              <a:t>Workshop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2800" dirty="0">
                <a:solidFill>
                  <a:srgbClr val="002060"/>
                </a:solidFill>
              </a:rPr>
              <a:t>Kick </a:t>
            </a:r>
            <a:r>
              <a:rPr lang="nb-NO" sz="2800" dirty="0" err="1">
                <a:solidFill>
                  <a:srgbClr val="002060"/>
                </a:solidFill>
              </a:rPr>
              <a:t>off</a:t>
            </a:r>
            <a:r>
              <a:rPr lang="nb-NO" sz="2800" dirty="0">
                <a:solidFill>
                  <a:srgbClr val="002060"/>
                </a:solidFill>
              </a:rPr>
              <a:t> ledere og Verneombud</a:t>
            </a:r>
          </a:p>
          <a:p>
            <a:r>
              <a:rPr lang="nb-NO" sz="2800" dirty="0">
                <a:solidFill>
                  <a:srgbClr val="002060"/>
                </a:solidFill>
              </a:rPr>
              <a:t>			</a:t>
            </a:r>
            <a:br>
              <a:rPr lang="nb-NO" sz="2800" dirty="0">
                <a:solidFill>
                  <a:srgbClr val="002060"/>
                </a:solidFill>
              </a:rPr>
            </a:br>
            <a:endParaRPr lang="nb-NO" sz="2800" dirty="0">
              <a:solidFill>
                <a:srgbClr val="002060"/>
              </a:solidFill>
            </a:endParaRPr>
          </a:p>
          <a:p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4D327782-AE06-1947-858B-3FFCC74662A6}"/>
              </a:ext>
            </a:extLst>
          </p:cNvPr>
          <p:cNvSpPr txBox="1"/>
          <p:nvPr/>
        </p:nvSpPr>
        <p:spPr>
          <a:xfrm>
            <a:off x="2170287" y="388803"/>
            <a:ext cx="67185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400" dirty="0">
                <a:solidFill>
                  <a:srgbClr val="002060"/>
                </a:solidFill>
              </a:rPr>
              <a:t>Aktiviteter for verneombud </a:t>
            </a:r>
            <a:r>
              <a:rPr lang="nb-NO" sz="4400" dirty="0"/>
              <a:t>: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975A85EA-05B0-9447-80EF-66D9BEC277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13126" y="15875"/>
            <a:ext cx="1178307" cy="1847345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2D146682-902F-764E-B168-38C7871E68D1}"/>
              </a:ext>
            </a:extLst>
          </p:cNvPr>
          <p:cNvSpPr txBox="1"/>
          <p:nvPr/>
        </p:nvSpPr>
        <p:spPr>
          <a:xfrm>
            <a:off x="3931920" y="6278251"/>
            <a:ext cx="234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>
                <a:solidFill>
                  <a:schemeClr val="bg1"/>
                </a:solidFill>
              </a:rPr>
              <a:t>www.ansvarlighelse.no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70967654-5DFA-644F-96D3-AEEFF277F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1177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3E6C71-B4E9-9949-A15A-016225C87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solidFill>
                  <a:srgbClr val="002060"/>
                </a:solidFill>
              </a:rPr>
              <a:t>Film Fretex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C610E34-B358-0641-A88D-53EB158BD1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>
                <a:hlinkClick r:id="rId2"/>
              </a:rPr>
              <a:t>https://www.facebook.com/watch/?v=10155433676604204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DA0EBFF-7021-234A-A22A-9116A629E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224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iStock_81941043_LARG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8127999"/>
          </a:xfrm>
          <a:prstGeom prst="rect">
            <a:avLst/>
          </a:prstGeom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B8A10340-12BB-984A-B4B4-B3E50FBF076C}"/>
              </a:ext>
            </a:extLst>
          </p:cNvPr>
          <p:cNvSpPr txBox="1"/>
          <p:nvPr/>
        </p:nvSpPr>
        <p:spPr>
          <a:xfrm>
            <a:off x="4125952" y="1058710"/>
            <a:ext cx="7783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i="1" dirty="0">
                <a:solidFill>
                  <a:srgbClr val="002060"/>
                </a:solidFill>
              </a:rPr>
              <a:t>Det er ikke lenger forunt de </a:t>
            </a:r>
          </a:p>
          <a:p>
            <a:r>
              <a:rPr lang="nb-NO" sz="3600" i="1" dirty="0">
                <a:solidFill>
                  <a:srgbClr val="002060"/>
                </a:solidFill>
              </a:rPr>
              <a:t>såkalte «ressurssvake» å slite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08D0F14A-C172-444D-A960-EC9BE275ED1F}"/>
              </a:ext>
            </a:extLst>
          </p:cNvPr>
          <p:cNvSpPr txBox="1"/>
          <p:nvPr/>
        </p:nvSpPr>
        <p:spPr>
          <a:xfrm>
            <a:off x="665710" y="4695103"/>
            <a:ext cx="4426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>
                <a:solidFill>
                  <a:srgbClr val="002060"/>
                </a:solidFill>
              </a:rPr>
              <a:t>Hvordan lykkes bedre?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ABC7391-6FB3-A946-9F5B-7CAF2D0A77A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75482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45867" y="502402"/>
            <a:ext cx="839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2060"/>
                </a:solidFill>
              </a:rPr>
              <a:t>AMOVE </a:t>
            </a:r>
            <a:r>
              <a:rPr lang="en-US" sz="4400" dirty="0" err="1">
                <a:solidFill>
                  <a:srgbClr val="002060"/>
                </a:solidFill>
              </a:rPr>
              <a:t>programmet</a:t>
            </a:r>
            <a:r>
              <a:rPr lang="en-US" sz="4400" dirty="0">
                <a:solidFill>
                  <a:srgbClr val="002060"/>
                </a:solidFill>
              </a:rPr>
              <a:t> - </a:t>
            </a:r>
            <a:r>
              <a:rPr lang="en-US" sz="4400" dirty="0" err="1">
                <a:solidFill>
                  <a:srgbClr val="002060"/>
                </a:solidFill>
              </a:rPr>
              <a:t>kun</a:t>
            </a:r>
            <a:r>
              <a:rPr lang="en-US" sz="4400" dirty="0">
                <a:solidFill>
                  <a:srgbClr val="002060"/>
                </a:solidFill>
              </a:rPr>
              <a:t> 3 </a:t>
            </a:r>
            <a:r>
              <a:rPr lang="en-US" sz="4400" dirty="0" err="1">
                <a:solidFill>
                  <a:srgbClr val="002060"/>
                </a:solidFill>
              </a:rPr>
              <a:t>dager</a:t>
            </a:r>
            <a:endParaRPr lang="en-US" sz="4400" dirty="0">
              <a:solidFill>
                <a:srgbClr val="002060"/>
              </a:solidFill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EACAD46-BC8D-9A4F-8284-6C4439349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758" y="2574749"/>
            <a:ext cx="1931618" cy="3028383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D0ED1D0D-5421-0544-9C54-3D8B1CFF6A96}"/>
              </a:ext>
            </a:extLst>
          </p:cNvPr>
          <p:cNvSpPr txBox="1"/>
          <p:nvPr/>
        </p:nvSpPr>
        <p:spPr>
          <a:xfrm>
            <a:off x="653536" y="3202170"/>
            <a:ext cx="25176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b="1" i="1" dirty="0">
                <a:solidFill>
                  <a:srgbClr val="002060"/>
                </a:solidFill>
              </a:rPr>
              <a:t>Vi ønsker at du skal lykkes i rollen din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9B0111B-48F5-DC47-A229-90868A83C6EC}"/>
              </a:ext>
            </a:extLst>
          </p:cNvPr>
          <p:cNvSpPr txBox="1"/>
          <p:nvPr/>
        </p:nvSpPr>
        <p:spPr>
          <a:xfrm>
            <a:off x="4940646" y="6046225"/>
            <a:ext cx="2346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>
                <a:solidFill>
                  <a:srgbClr val="002060"/>
                </a:solidFill>
              </a:rPr>
              <a:t>www.ansvarlighelse.no</a:t>
            </a:r>
            <a:endParaRPr lang="nb-NO" dirty="0">
              <a:solidFill>
                <a:srgbClr val="002060"/>
              </a:solidFill>
            </a:endParaRPr>
          </a:p>
        </p:txBody>
      </p:sp>
      <p:graphicFrame>
        <p:nvGraphicFramePr>
          <p:cNvPr id="9" name="Plassholder for innhold 7">
            <a:extLst>
              <a:ext uri="{FF2B5EF4-FFF2-40B4-BE49-F238E27FC236}">
                <a16:creationId xmlns:a16="http://schemas.microsoft.com/office/drawing/2014/main" id="{B2F5A675-A1B8-1344-877E-397FD98524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2118004"/>
              </p:ext>
            </p:extLst>
          </p:nvPr>
        </p:nvGraphicFramePr>
        <p:xfrm>
          <a:off x="6113916" y="2001541"/>
          <a:ext cx="6016639" cy="3601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Google Shape;320;p43">
            <a:extLst>
              <a:ext uri="{FF2B5EF4-FFF2-40B4-BE49-F238E27FC236}">
                <a16:creationId xmlns:a16="http://schemas.microsoft.com/office/drawing/2014/main" id="{B2D6500E-C4B7-E044-A614-E8ED48AE812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02755" y="5603132"/>
            <a:ext cx="1789891" cy="8861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773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D574D4-1E3D-EA42-B2B1-BCA9D2718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002060"/>
                </a:solidFill>
              </a:rPr>
              <a:t>Hvem er det som sliter?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EC18C6-7126-F64A-8C9D-DF1FA3E64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2888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>
                <a:solidFill>
                  <a:srgbClr val="002060"/>
                </a:solidFill>
              </a:rPr>
              <a:t>Vi er alle sårbare i forskjellige livsfaser, og kan ha behov for tilrettelagt arbeidssituasjon i en avtalt periode; arbeidstempo – sosial angst – personlige årsaker- utbrenthet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>
                <a:solidFill>
                  <a:srgbClr val="002060"/>
                </a:solidFill>
              </a:rPr>
              <a:t>Fretex sin visjon er:</a:t>
            </a:r>
          </a:p>
          <a:p>
            <a:pPr marL="0" indent="0">
              <a:buNone/>
            </a:pPr>
            <a:r>
              <a:rPr lang="nb-NO" dirty="0">
                <a:solidFill>
                  <a:srgbClr val="002060"/>
                </a:solidFill>
              </a:rPr>
              <a:t>Vi gir folk grunn til å tro på fremtiden</a:t>
            </a:r>
          </a:p>
          <a:p>
            <a:pPr marL="0" indent="0">
              <a:buNone/>
            </a:pPr>
            <a:r>
              <a:rPr lang="nb-NO" dirty="0">
                <a:solidFill>
                  <a:srgbClr val="002060"/>
                </a:solidFill>
              </a:rPr>
              <a:t>Våre verdier:</a:t>
            </a:r>
          </a:p>
          <a:p>
            <a:pPr marL="0" indent="0">
              <a:buNone/>
            </a:pPr>
            <a:r>
              <a:rPr lang="nb-NO" dirty="0">
                <a:solidFill>
                  <a:srgbClr val="002060"/>
                </a:solidFill>
              </a:rPr>
              <a:t>Åpenhet  - Kjærlighet – Engasjement - Lønnsomhet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224F777-64B1-C44F-8217-29E4EE6E1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068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D0E52A-DF14-FC44-AE6E-5D9189951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002060"/>
                </a:solidFill>
              </a:rPr>
              <a:t>Hvordan vi jobber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973E9B-9486-9E41-A457-720183FD5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Forebygge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Se signaler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Gi god oppfølging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Tilpasninger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Gode avslutninger (hvi det å fortsette ikke er mulig)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60660F2-496B-5B41-B285-2E30644BA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9533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D245B44-D6E4-8940-AA5A-814D841B8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Taushetsplikt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Oppsøk den som en hører rykter om at sliter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Følg med selv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Skap trygge rammer rundt spørsmålene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Bidra til å påvirke gode holdninger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Vær synlig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D4BDA40-20A7-7849-A7A7-11D8E5399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7</a:t>
            </a:fld>
            <a:endParaRPr lang="nb-NO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31134C21-3A16-8640-8494-F4DAE8263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002060"/>
                </a:solidFill>
              </a:rPr>
              <a:t>Hvordan jobbe som VO</a:t>
            </a:r>
          </a:p>
        </p:txBody>
      </p:sp>
    </p:spTree>
    <p:extLst>
      <p:ext uri="{BB962C8B-B14F-4D97-AF65-F5344CB8AC3E}">
        <p14:creationId xmlns:p14="http://schemas.microsoft.com/office/powerpoint/2010/main" val="3008029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F18FF5-8709-1146-8DFB-208CED220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002060"/>
                </a:solidFill>
              </a:rPr>
              <a:t>Når du oppdager en medarbeider som sliter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D245B44-D6E4-8940-AA5A-814D841B8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Tørre å ta den vanskelige samtalen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Kvalitet på din relasjon til vedkommende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Møte mennesker der de er</a:t>
            </a:r>
          </a:p>
          <a:p>
            <a:pPr>
              <a:lnSpc>
                <a:spcPct val="150000"/>
              </a:lnSpc>
            </a:pPr>
            <a:r>
              <a:rPr lang="nb-NO" dirty="0">
                <a:solidFill>
                  <a:srgbClr val="002060"/>
                </a:solidFill>
              </a:rPr>
              <a:t>Trygghet om at samtalen er taushetsbelagt</a:t>
            </a:r>
          </a:p>
          <a:p>
            <a:pPr>
              <a:lnSpc>
                <a:spcPct val="150000"/>
              </a:lnSpc>
            </a:pPr>
            <a:endParaRPr lang="nb-NO" dirty="0">
              <a:solidFill>
                <a:srgbClr val="002060"/>
              </a:solidFill>
            </a:endParaRP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D4BDA40-20A7-7849-A7A7-11D8E5399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4255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F18FF5-8709-1146-8DFB-208CED220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002060"/>
                </a:solidFill>
              </a:rPr>
              <a:t>Spørsmål til salen – Erfaringsdeling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D245B44-D6E4-8940-AA5A-814D841B8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rmAutofit fontScale="92500"/>
          </a:bodyPr>
          <a:lstStyle/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nb-NO" sz="3600" dirty="0">
                <a:solidFill>
                  <a:srgbClr val="002060"/>
                </a:solidFill>
              </a:rPr>
              <a:t>Hvordan fanger dere opp medarbeidere som sliter?</a:t>
            </a:r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nb-NO" sz="3600" dirty="0">
                <a:solidFill>
                  <a:srgbClr val="002060"/>
                </a:solidFill>
              </a:rPr>
              <a:t>Hvordan hjelper arbeidsplassen din folk på sporet?</a:t>
            </a:r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nb-NO" sz="3600" dirty="0">
                <a:solidFill>
                  <a:srgbClr val="002060"/>
                </a:solidFill>
              </a:rPr>
              <a:t>Utfordringer for deg som VO for å fange de som sliter?</a:t>
            </a:r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endParaRPr lang="nb-NO" sz="3600" dirty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nb-NO" dirty="0">
              <a:solidFill>
                <a:srgbClr val="002060"/>
              </a:solidFill>
            </a:endParaRP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24D91B9-96DC-3847-9E7C-3084549BA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FA7-7829-9E4C-BD1A-963A79712627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9009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282</Words>
  <Application>Microsoft Macintosh PowerPoint</Application>
  <PresentationFormat>Widescreen</PresentationFormat>
  <Paragraphs>57</Paragraphs>
  <Slides>10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Roboto Bold</vt:lpstr>
      <vt:lpstr>Office-tema</vt:lpstr>
      <vt:lpstr>Hva gjør vi med de som sliter? </vt:lpstr>
      <vt:lpstr>Film Fretex</vt:lpstr>
      <vt:lpstr>PowerPoint-presentasjon</vt:lpstr>
      <vt:lpstr>PowerPoint-presentasjon</vt:lpstr>
      <vt:lpstr>Hvem er det som sliter?</vt:lpstr>
      <vt:lpstr>Hvordan vi jobber</vt:lpstr>
      <vt:lpstr>Hvordan jobbe som VO</vt:lpstr>
      <vt:lpstr>Når du oppdager en medarbeider som sliter</vt:lpstr>
      <vt:lpstr>Spørsmål til salen – Erfaringsdeling</vt:lpstr>
      <vt:lpstr>PowerPoint-presentasjon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Vibeke Hammer</dc:creator>
  <cp:lastModifiedBy>Christian Herman</cp:lastModifiedBy>
  <cp:revision>76</cp:revision>
  <cp:lastPrinted>2019-03-25T17:21:27Z</cp:lastPrinted>
  <dcterms:created xsi:type="dcterms:W3CDTF">2019-03-15T21:12:58Z</dcterms:created>
  <dcterms:modified xsi:type="dcterms:W3CDTF">2019-03-25T17:22:20Z</dcterms:modified>
</cp:coreProperties>
</file>