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</p:sldMasterIdLst>
  <p:notesMasterIdLst>
    <p:notesMasterId r:id="rId31"/>
  </p:notesMasterIdLst>
  <p:handoutMasterIdLst>
    <p:handoutMasterId r:id="rId32"/>
  </p:handoutMasterIdLst>
  <p:sldIdLst>
    <p:sldId id="258" r:id="rId3"/>
    <p:sldId id="272" r:id="rId4"/>
    <p:sldId id="273" r:id="rId5"/>
    <p:sldId id="274" r:id="rId6"/>
    <p:sldId id="276" r:id="rId7"/>
    <p:sldId id="277" r:id="rId8"/>
    <p:sldId id="279" r:id="rId9"/>
    <p:sldId id="280" r:id="rId10"/>
    <p:sldId id="266" r:id="rId11"/>
    <p:sldId id="271" r:id="rId12"/>
    <p:sldId id="305" r:id="rId13"/>
    <p:sldId id="306" r:id="rId14"/>
    <p:sldId id="307" r:id="rId15"/>
    <p:sldId id="308" r:id="rId16"/>
    <p:sldId id="281" r:id="rId17"/>
    <p:sldId id="285" r:id="rId18"/>
    <p:sldId id="278" r:id="rId19"/>
    <p:sldId id="386" r:id="rId20"/>
    <p:sldId id="379" r:id="rId21"/>
    <p:sldId id="270" r:id="rId22"/>
    <p:sldId id="282" r:id="rId23"/>
    <p:sldId id="283" r:id="rId24"/>
    <p:sldId id="284" r:id="rId25"/>
    <p:sldId id="380" r:id="rId26"/>
    <p:sldId id="382" r:id="rId27"/>
    <p:sldId id="383" r:id="rId28"/>
    <p:sldId id="384" r:id="rId29"/>
    <p:sldId id="381" r:id="rId30"/>
  </p:sldIdLst>
  <p:sldSz cx="9145588" cy="6859588"/>
  <p:notesSz cx="6858000" cy="9144000"/>
  <p:defaultTextStyle>
    <a:defPPr>
      <a:defRPr lang="nb-NO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300"/>
    <a:srgbClr val="DADADA"/>
    <a:srgbClr val="58B02C"/>
    <a:srgbClr val="C8CACB"/>
    <a:srgbClr val="808080"/>
    <a:srgbClr val="EAEAEA"/>
    <a:srgbClr val="ED901A"/>
    <a:srgbClr val="59B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 snapToObjects="1">
      <p:cViewPr varScale="1">
        <p:scale>
          <a:sx n="78" d="100"/>
          <a:sy n="78" d="100"/>
        </p:scale>
        <p:origin x="1192" y="168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3B63AF2-DBC1-8A43-9B1F-D23F9E054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0524075-2727-6E41-9DE1-F5315B78E8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25E2-CC3E-8B4F-ABF4-0BB376066A2F}" type="datetimeFigureOut">
              <a:rPr lang="nb-NO" smtClean="0"/>
              <a:t>18.03.2019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58ED3A-8C46-A24F-9E72-231AA687B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1F2455-743F-C045-9548-5264DB4DDB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E794E-5BDE-0B40-938B-C8E28213BA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77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EECC-845F-4DA0-949D-0B5A3FEA011D}" type="datetimeFigureOut">
              <a:rPr lang="nb-NO" smtClean="0"/>
              <a:pPr/>
              <a:t>18.03.2019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B0B2-4E16-48B4-A117-38F6EBA212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80400"/>
            <a:ext cx="8607600" cy="4136400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0" y="1994170"/>
            <a:ext cx="1042570" cy="172165"/>
          </a:xfrm>
        </p:spPr>
        <p:txBody>
          <a:bodyPr/>
          <a:lstStyle>
            <a:lvl1pPr>
              <a:defRPr spc="80" baseline="0"/>
            </a:lvl1pPr>
          </a:lstStyle>
          <a:p>
            <a:fld id="{64C3F2C7-D52F-446A-876B-46CB4F1ED67A}" type="datetime1">
              <a:rPr lang="nb-NO" smtClean="0"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80400"/>
            <a:ext cx="8607600" cy="4136400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0" y="1994170"/>
            <a:ext cx="1042570" cy="172165"/>
          </a:xfrm>
        </p:spPr>
        <p:txBody>
          <a:bodyPr/>
          <a:lstStyle>
            <a:lvl1pPr>
              <a:defRPr spc="80" baseline="0"/>
            </a:lvl1pPr>
          </a:lstStyle>
          <a:p>
            <a:fld id="{9E80714B-65C8-43D4-8676-3671F3ED2F8C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9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41ABEF-DD41-46C9-9674-5A55D4C35A24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475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1" y="2481200"/>
            <a:ext cx="8607745" cy="4137020"/>
          </a:xfrm>
          <a:noFill/>
        </p:spPr>
        <p:txBody>
          <a:bodyPr tIns="1645093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1" y="1994170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fld id="{772438F1-4BB8-475B-A163-45D07897734A}" type="datetime1">
              <a:rPr lang="nb-NO" smtClean="0"/>
              <a:t>18.03.2019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3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5" y="6329858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D14DB8F-B134-4E9E-B909-9D60CB0A3F73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94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8EB6978-765C-4225-8792-39A3D8D58210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01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2" y="1778400"/>
            <a:ext cx="3803009" cy="429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5A5B4C6-A0AA-404A-A01E-025287AA65BF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072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42BAA3B-E74D-4B41-AF3E-934CF80CFF4F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11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5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7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6C81922-7A87-4DB8-ABE1-F027D93D2617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724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2" y="1065903"/>
            <a:ext cx="7000301" cy="4683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6D348A1-5DEA-49FE-A4F4-A8696D23C33A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28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1" y="2481200"/>
            <a:ext cx="8607745" cy="4137020"/>
          </a:xfrm>
          <a:noFill/>
        </p:spPr>
        <p:txBody>
          <a:bodyPr tIns="1645093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1" y="1994170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fld id="{64C3F2C7-D52F-446A-876B-46CB4F1ED67A}" type="datetime1">
              <a:rPr lang="nb-NO" smtClean="0"/>
              <a:t>18.03.2019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2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5024CB3-FC70-42BA-A89B-ADC846E7C314}" type="datetime1">
              <a:rPr lang="nb-NO" smtClean="0"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914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D36ED-BFD2-47A6-97CC-DB97DD67ADB9}" type="datetime1">
              <a:rPr lang="nb-NO" smtClean="0"/>
              <a:t>18.03.2019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5A32-4410-46DD-9088-9D91C26DE49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79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80" y="1600571"/>
            <a:ext cx="4039301" cy="43507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007" y="1600571"/>
            <a:ext cx="4039301" cy="43507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B7AF-130E-47AD-A717-F87974C52471}" type="datetime1">
              <a:rPr lang="nb-NO" smtClean="0"/>
              <a:t>18.03.2019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001A-40E9-46CF-A076-8874D2C7064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437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04E38-4B9F-4DB1-B244-C2E8029F58A5}" type="datetime1">
              <a:rPr lang="nb-NO" smtClean="0"/>
              <a:t>18.03.2019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72AD-6907-4F2B-94FE-3BFBDA2374A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61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80" y="1600571"/>
            <a:ext cx="4039301" cy="43507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007" y="1600571"/>
            <a:ext cx="4039301" cy="43507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68395" y="5951328"/>
            <a:ext cx="1511562" cy="476360"/>
          </a:xfrm>
        </p:spPr>
        <p:txBody>
          <a:bodyPr/>
          <a:lstStyle>
            <a:lvl1pPr>
              <a:defRPr/>
            </a:lvl1pPr>
          </a:lstStyle>
          <a:p>
            <a:fld id="{BDA8617F-C626-47DC-93E8-279241970707}" type="datetime1">
              <a:rPr lang="nb-NO" smtClean="0"/>
              <a:t>18.03.2019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051406" y="5951328"/>
            <a:ext cx="5330164" cy="47636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453020" y="5951328"/>
            <a:ext cx="1235289" cy="476360"/>
          </a:xfrm>
        </p:spPr>
        <p:txBody>
          <a:bodyPr/>
          <a:lstStyle>
            <a:lvl1pPr>
              <a:defRPr/>
            </a:lvl1pPr>
          </a:lstStyle>
          <a:p>
            <a:fld id="{E67F9D03-2B9D-4E86-B92C-9A23C40687B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52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80" y="1600571"/>
            <a:ext cx="4039301" cy="43507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9007" y="1600571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9007" y="3852167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468395" y="5951328"/>
            <a:ext cx="1511562" cy="476360"/>
          </a:xfrm>
        </p:spPr>
        <p:txBody>
          <a:bodyPr/>
          <a:lstStyle>
            <a:lvl1pPr>
              <a:defRPr/>
            </a:lvl1pPr>
          </a:lstStyle>
          <a:p>
            <a:fld id="{D79D2AE2-C221-4B7E-AA4C-ABA25EFDCE09}" type="datetime1">
              <a:rPr lang="nb-NO" smtClean="0"/>
              <a:t>18.03.2019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2051406" y="5951328"/>
            <a:ext cx="5330164" cy="47636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7453020" y="5951328"/>
            <a:ext cx="1235289" cy="476360"/>
          </a:xfrm>
        </p:spPr>
        <p:txBody>
          <a:bodyPr/>
          <a:lstStyle>
            <a:lvl1pPr>
              <a:defRPr/>
            </a:lvl1pPr>
          </a:lstStyle>
          <a:p>
            <a:fld id="{76559369-6F37-42D1-B0E9-2BBD7959DDC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912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80" y="1600571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9007" y="1600571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57280" y="3852167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9007" y="3852167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68395" y="5951328"/>
            <a:ext cx="1511562" cy="476360"/>
          </a:xfrm>
        </p:spPr>
        <p:txBody>
          <a:bodyPr/>
          <a:lstStyle>
            <a:lvl1pPr>
              <a:defRPr/>
            </a:lvl1pPr>
          </a:lstStyle>
          <a:p>
            <a:fld id="{2634C4E8-310B-48B3-A0E3-1EE0A46FA39C}" type="datetime1">
              <a:rPr lang="nb-NO" smtClean="0"/>
              <a:t>18.03.2019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051406" y="5951328"/>
            <a:ext cx="5330164" cy="47636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453020" y="5951328"/>
            <a:ext cx="1235289" cy="476360"/>
          </a:xfrm>
        </p:spPr>
        <p:txBody>
          <a:bodyPr/>
          <a:lstStyle>
            <a:lvl1pPr>
              <a:defRPr/>
            </a:lvl1pPr>
          </a:lstStyle>
          <a:p>
            <a:fld id="{7D9076B3-000F-4668-919C-F9E1706EF4A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7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80" y="1600571"/>
            <a:ext cx="4039301" cy="43507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9007" y="1600571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9007" y="3852167"/>
            <a:ext cx="4039301" cy="20991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468395" y="5951328"/>
            <a:ext cx="1511562" cy="476360"/>
          </a:xfrm>
        </p:spPr>
        <p:txBody>
          <a:bodyPr/>
          <a:lstStyle>
            <a:lvl1pPr>
              <a:defRPr/>
            </a:lvl1pPr>
          </a:lstStyle>
          <a:p>
            <a:fld id="{E420816C-5916-456D-8FC4-814DB8C9B28E}" type="datetime1">
              <a:rPr lang="nb-NO" smtClean="0"/>
              <a:t>18.03.2019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2051406" y="5951328"/>
            <a:ext cx="5330164" cy="47636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Trafikksikkerhetsarbeidet i Region øst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7453020" y="5951328"/>
            <a:ext cx="1235289" cy="476360"/>
          </a:xfrm>
        </p:spPr>
        <p:txBody>
          <a:bodyPr/>
          <a:lstStyle>
            <a:lvl1pPr>
              <a:defRPr/>
            </a:lvl1pPr>
          </a:lstStyle>
          <a:p>
            <a:fld id="{29588805-5350-4AC2-8589-1C7942F2C0C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81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3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5" y="6329858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2" y="1778400"/>
            <a:ext cx="3803009" cy="4294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5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7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2" y="1065903"/>
            <a:ext cx="7000301" cy="4683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 userDrawn="1"/>
        </p:nvSpPr>
        <p:spPr>
          <a:xfrm>
            <a:off x="258995" y="6329858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3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Presentasjonstittel endres i "Topptekst og bunntekst" i menyen under "Sett inn"-fanen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50" r:id="rId3"/>
    <p:sldLayoutId id="2147483649" r:id="rId4"/>
    <p:sldLayoutId id="2147483652" r:id="rId5"/>
    <p:sldLayoutId id="2147483667" r:id="rId6"/>
    <p:sldLayoutId id="2147483668" r:id="rId7"/>
    <p:sldLayoutId id="2147483669" r:id="rId8"/>
    <p:sldLayoutId id="2147483661" r:id="rId9"/>
    <p:sldLayoutId id="2147483654" r:id="rId10"/>
  </p:sldLayoutIdLst>
  <p:hf sldNum="0" hdr="0"/>
  <p:txStyles>
    <p:titleStyle>
      <a:lvl1pPr algn="l" defTabSz="91421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54" indent="-302454" algn="l" defTabSz="914218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190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191" indent="-191963" algn="l" defTabSz="914218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305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534" indent="-252231" algn="l" defTabSz="914218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95" y="6329858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3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5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4609FB0-B3B1-4894-B68D-D1B2740C3CAE}" type="datetime1">
              <a:rPr lang="nb-NO" smtClean="0"/>
              <a:t>18.03.2019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Trafikksikkerhetsarbeidet i Region øst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62250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/>
  <p:txStyles>
    <p:titleStyle>
      <a:lvl1pPr algn="l" defTabSz="91421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54" indent="-302454" algn="l" defTabSz="914218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190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191" indent="-191963" algn="l" defTabSz="914218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305" indent="-251115" algn="l" defTabSz="914218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534" indent="-252231" algn="l" defTabSz="914218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vegvesen.no/nullvisjonen/b_veg.html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hyperlink" Target="http://www.vegvesen.no/nullvisjonen/b_fjell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434" y="3092392"/>
            <a:ext cx="7206328" cy="1489529"/>
          </a:xfrm>
        </p:spPr>
        <p:txBody>
          <a:bodyPr/>
          <a:lstStyle/>
          <a:p>
            <a:r>
              <a:rPr lang="nb-NO" dirty="0"/>
              <a:t>Fysisk arbeidsmiljø – Er en nullvisjon realistisk?</a:t>
            </a:r>
            <a:br>
              <a:rPr lang="nb-NO" dirty="0"/>
            </a:br>
            <a:r>
              <a:rPr lang="nb-NO" dirty="0"/>
              <a:t>Erfaringer fra et ambisiøst «prosjekt».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723" y="2205659"/>
            <a:ext cx="7206039" cy="504056"/>
          </a:xfrm>
        </p:spPr>
        <p:txBody>
          <a:bodyPr/>
          <a:lstStyle/>
          <a:p>
            <a:r>
              <a:rPr lang="nb-NO" dirty="0"/>
              <a:t>Kjell Seim. Seksjonsleder Statens vegvesen Region øst.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71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2C752C-D175-4D4C-9ECF-6977AE05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E707001-26D1-4C8D-9A05-32360DE94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928" y="2312638"/>
            <a:ext cx="6069928" cy="301143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B8A9AA-8E8D-4B61-9EB2-28BECDB3F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594ADA1-3C92-45E0-9C68-6A84F3DEE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velger vi dagens fartsgrenser? </a:t>
            </a:r>
          </a:p>
        </p:txBody>
      </p:sp>
      <p:graphicFrame>
        <p:nvGraphicFramePr>
          <p:cNvPr id="109571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824356" y="1989599"/>
          <a:ext cx="5496879" cy="357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gram" r:id="rId3" imgW="5495760" imgH="3571920" progId="Excel.Chart.8">
                  <p:embed followColorScheme="full"/>
                </p:oleObj>
              </mc:Choice>
              <mc:Fallback>
                <p:oleObj name="Diagram" r:id="rId3" imgW="5495760" imgH="3571920" progId="Excel.Chart.8">
                  <p:embed followColorScheme="full"/>
                  <p:pic>
                    <p:nvPicPr>
                      <p:cNvPr id="109571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356" y="1989599"/>
                        <a:ext cx="5496879" cy="3572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3D7EC-E81F-4C07-83C6-1CF35E62A783}" type="datetime1">
              <a:rPr kumimoji="0" lang="nb-NO" sz="900" b="0" i="0" u="none" strike="noStrike" kern="1200" cap="none" spc="8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18.03.2019</a:t>
            </a:fld>
            <a:endParaRPr kumimoji="0" lang="nb-NO" sz="900" b="0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Trafikksikkerhetsarbeidet i Region øst</a:t>
            </a:r>
          </a:p>
        </p:txBody>
      </p:sp>
    </p:spTree>
    <p:extLst>
      <p:ext uri="{BB962C8B-B14F-4D97-AF65-F5344CB8AC3E}">
        <p14:creationId xmlns:p14="http://schemas.microsoft.com/office/powerpoint/2010/main" val="377996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76"/>
            <a:r>
              <a:rPr lang="nb-NO"/>
              <a:t>Husk på dette i hverdagen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660123" y="3856931"/>
            <a:ext cx="4028186" cy="2094397"/>
          </a:xfrm>
        </p:spPr>
        <p:txBody>
          <a:bodyPr/>
          <a:lstStyle/>
          <a:p>
            <a:pPr defTabSz="762076"/>
            <a:endParaRPr lang="nb-NO"/>
          </a:p>
        </p:txBody>
      </p:sp>
      <p:pic>
        <p:nvPicPr>
          <p:cNvPr id="110596" name="Picture 4" descr="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101" y="1619625"/>
            <a:ext cx="7038609" cy="4010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597" name="Group 5"/>
          <p:cNvGrpSpPr>
            <a:grpSpLocks/>
          </p:cNvGrpSpPr>
          <p:nvPr/>
        </p:nvGrpSpPr>
        <p:grpSpPr bwMode="auto">
          <a:xfrm>
            <a:off x="3377199" y="2725478"/>
            <a:ext cx="2315658" cy="1691777"/>
            <a:chOff x="2040" y="1623"/>
            <a:chExt cx="1476" cy="1143"/>
          </a:xfrm>
        </p:grpSpPr>
        <p:sp>
          <p:nvSpPr>
            <p:cNvPr id="110598" name="Oval 6"/>
            <p:cNvSpPr>
              <a:spLocks noChangeArrowheads="1"/>
            </p:cNvSpPr>
            <p:nvPr/>
          </p:nvSpPr>
          <p:spPr bwMode="auto">
            <a:xfrm>
              <a:off x="2040" y="1985"/>
              <a:ext cx="166" cy="3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0599" name="Oval 7"/>
            <p:cNvSpPr>
              <a:spLocks noChangeArrowheads="1"/>
            </p:cNvSpPr>
            <p:nvPr/>
          </p:nvSpPr>
          <p:spPr bwMode="auto">
            <a:xfrm>
              <a:off x="2244" y="1985"/>
              <a:ext cx="1272" cy="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2256" y="1623"/>
              <a:ext cx="625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2792" y="1623"/>
              <a:ext cx="722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0B02-2CD6-4261-8CA6-5DBB0FEB176B}" type="datetime1">
              <a:rPr kumimoji="0" lang="nb-NO" sz="900" b="0" i="0" u="none" strike="noStrike" kern="1200" cap="none" spc="8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18.03.2019</a:t>
            </a:fld>
            <a:endParaRPr kumimoji="0" lang="nb-NO" sz="900" b="0" i="0" u="none" strike="noStrike" kern="1200" cap="none" spc="8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76"/>
            <a:r>
              <a:rPr lang="nb-NO"/>
              <a:t>Husk på dette i hverdagen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164510" y="6427688"/>
            <a:ext cx="4028186" cy="288032"/>
          </a:xfrm>
        </p:spPr>
        <p:txBody>
          <a:bodyPr/>
          <a:lstStyle/>
          <a:p>
            <a:pPr marL="0" indent="0" defTabSz="762076">
              <a:buNone/>
            </a:pPr>
            <a:endParaRPr lang="nb-NO" dirty="0"/>
          </a:p>
        </p:txBody>
      </p:sp>
      <p:pic>
        <p:nvPicPr>
          <p:cNvPr id="111620" name="Picture 4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818" y="1618038"/>
            <a:ext cx="7191036" cy="4041123"/>
          </a:xfrm>
          <a:ln/>
        </p:spPr>
      </p:pic>
      <p:grpSp>
        <p:nvGrpSpPr>
          <p:cNvPr id="111621" name="Group 5"/>
          <p:cNvGrpSpPr>
            <a:grpSpLocks/>
          </p:cNvGrpSpPr>
          <p:nvPr/>
        </p:nvGrpSpPr>
        <p:grpSpPr bwMode="auto">
          <a:xfrm>
            <a:off x="3366086" y="2806053"/>
            <a:ext cx="2265227" cy="1691904"/>
            <a:chOff x="2040" y="1622"/>
            <a:chExt cx="1498" cy="1191"/>
          </a:xfrm>
        </p:grpSpPr>
        <p:sp>
          <p:nvSpPr>
            <p:cNvPr id="111622" name="Oval 6"/>
            <p:cNvSpPr>
              <a:spLocks noChangeArrowheads="1"/>
            </p:cNvSpPr>
            <p:nvPr/>
          </p:nvSpPr>
          <p:spPr bwMode="auto">
            <a:xfrm>
              <a:off x="2040" y="1977"/>
              <a:ext cx="172" cy="3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1623" name="Oval 7"/>
            <p:cNvSpPr>
              <a:spLocks noChangeArrowheads="1"/>
            </p:cNvSpPr>
            <p:nvPr/>
          </p:nvSpPr>
          <p:spPr bwMode="auto">
            <a:xfrm>
              <a:off x="2244" y="1977"/>
              <a:ext cx="1272" cy="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2256" y="1622"/>
              <a:ext cx="624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2790" y="1622"/>
              <a:ext cx="748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E7AA2-04A1-4308-86B3-F0D6D7FFF6D9}" type="datetime1">
              <a:rPr kumimoji="0" lang="nb-NO" sz="900" b="0" i="0" u="none" strike="noStrike" kern="1200" cap="none" spc="8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18.03.2019</a:t>
            </a:fld>
            <a:endParaRPr kumimoji="0" lang="nb-NO" sz="900" b="0" i="0" u="none" strike="noStrike" kern="1200" cap="none" spc="8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4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76"/>
            <a:r>
              <a:rPr lang="nb-NO"/>
              <a:t>Husk på dette i hverdagen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660123" y="3856931"/>
            <a:ext cx="4028186" cy="2094397"/>
          </a:xfrm>
        </p:spPr>
        <p:txBody>
          <a:bodyPr/>
          <a:lstStyle/>
          <a:p>
            <a:pPr defTabSz="762076"/>
            <a:endParaRPr lang="nb-NO"/>
          </a:p>
        </p:txBody>
      </p:sp>
      <p:pic>
        <p:nvPicPr>
          <p:cNvPr id="112644" name="Picture 4" descr="front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324" y="1657734"/>
            <a:ext cx="7996038" cy="4047475"/>
          </a:xfrm>
          <a:ln/>
        </p:spPr>
      </p:pic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3239063" y="2575521"/>
            <a:ext cx="2343557" cy="1692667"/>
            <a:chOff x="2040" y="1622"/>
            <a:chExt cx="1476" cy="1066"/>
          </a:xfrm>
        </p:grpSpPr>
        <p:sp>
          <p:nvSpPr>
            <p:cNvPr id="112646" name="Oval 6"/>
            <p:cNvSpPr>
              <a:spLocks noChangeArrowheads="1"/>
            </p:cNvSpPr>
            <p:nvPr/>
          </p:nvSpPr>
          <p:spPr bwMode="auto">
            <a:xfrm>
              <a:off x="2040" y="1996"/>
              <a:ext cx="164" cy="3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2647" name="Oval 7"/>
            <p:cNvSpPr>
              <a:spLocks noChangeArrowheads="1"/>
            </p:cNvSpPr>
            <p:nvPr/>
          </p:nvSpPr>
          <p:spPr bwMode="auto">
            <a:xfrm>
              <a:off x="2244" y="1996"/>
              <a:ext cx="1272" cy="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2256" y="1622"/>
              <a:ext cx="624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2791" y="1622"/>
              <a:ext cx="713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3D7EC-E81F-4C07-83C6-1CF35E62A783}" type="datetime1">
              <a:rPr kumimoji="0" lang="nb-NO" sz="900" b="0" i="0" u="none" strike="noStrike" kern="1200" cap="none" spc="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18.03.2019</a:t>
            </a:fld>
            <a:endParaRPr kumimoji="0" lang="nb-NO" sz="900" b="0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9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6B9E8-5C3E-4066-A3CA-9ED80DFC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Reaksjoner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857367-BCDA-41A1-AE39-18F3BE5F3A7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Provoserte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CB2B50-1380-4764-9EF3-3A2B3F8DE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AB1D76-DBB0-43E0-B219-D2F5955DE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n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49D6D7-CBAF-4B44-A2CF-42DDDB9FCE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1CD4C9FA-401A-48A1-A4A4-CF88E62129D4}"/>
              </a:ext>
            </a:extLst>
          </p:cNvPr>
          <p:cNvSpPr/>
          <p:nvPr/>
        </p:nvSpPr>
        <p:spPr>
          <a:xfrm>
            <a:off x="2880607" y="2804166"/>
            <a:ext cx="151216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Urealistisk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F7135E4C-FCFC-42FA-9342-D7418E65D97B}"/>
              </a:ext>
            </a:extLst>
          </p:cNvPr>
          <p:cNvSpPr/>
          <p:nvPr/>
        </p:nvSpPr>
        <p:spPr>
          <a:xfrm>
            <a:off x="5601119" y="2403390"/>
            <a:ext cx="136815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Naivt</a:t>
            </a: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EB2E3627-975F-435D-BA15-79FC816C3595}"/>
              </a:ext>
            </a:extLst>
          </p:cNvPr>
          <p:cNvSpPr/>
          <p:nvPr/>
        </p:nvSpPr>
        <p:spPr>
          <a:xfrm>
            <a:off x="5277083" y="4090839"/>
            <a:ext cx="2016224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Utopisk</a:t>
            </a: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0290DA0C-DD1E-40B0-9EF8-288506C29655}"/>
              </a:ext>
            </a:extLst>
          </p:cNvPr>
          <p:cNvSpPr/>
          <p:nvPr/>
        </p:nvSpPr>
        <p:spPr>
          <a:xfrm>
            <a:off x="2052514" y="3825970"/>
            <a:ext cx="1944216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 dyrt</a:t>
            </a: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715E92D1-BE1E-4592-AD51-639051653A0E}"/>
              </a:ext>
            </a:extLst>
          </p:cNvPr>
          <p:cNvSpPr/>
          <p:nvPr/>
        </p:nvSpPr>
        <p:spPr>
          <a:xfrm>
            <a:off x="2664583" y="5013970"/>
            <a:ext cx="1944216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Feilprioritering</a:t>
            </a:r>
          </a:p>
        </p:txBody>
      </p:sp>
    </p:spTree>
    <p:extLst>
      <p:ext uri="{BB962C8B-B14F-4D97-AF65-F5344CB8AC3E}">
        <p14:creationId xmlns:p14="http://schemas.microsoft.com/office/powerpoint/2010/main" val="84815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3734C0-CDC7-4AFE-A156-885D1209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gjorde 0-visjonen med oss?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0EB539-2631-4940-A600-EFBBEFAB7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Nytenkning</a:t>
            </a:r>
          </a:p>
          <a:p>
            <a:r>
              <a:rPr lang="nb-NO" dirty="0"/>
              <a:t>Fokus og prioritering av de alvorligste ulykkene</a:t>
            </a:r>
          </a:p>
          <a:p>
            <a:r>
              <a:rPr lang="nb-NO" dirty="0"/>
              <a:t>«Alle» ble med – meningsfylt, forpliktende</a:t>
            </a:r>
          </a:p>
          <a:p>
            <a:pPr marL="0" indent="0">
              <a:buNone/>
            </a:pPr>
            <a:r>
              <a:rPr lang="nb-NO" dirty="0"/>
              <a:t> 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Må skille mellom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/>
              <a:t>      VISJON  - strekke oss etter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      MÅL      - sikrer at vi jobber mot visjonen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520091-FD43-416D-A062-598E5D583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5580AAC4-CE57-49DB-8E67-B818179850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419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2000 –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b="1" dirty="0">
                <a:solidFill>
                  <a:srgbClr val="0070C0"/>
                </a:solidFill>
              </a:rPr>
              <a:t>Midtrekkverk</a:t>
            </a:r>
          </a:p>
          <a:p>
            <a:r>
              <a:rPr lang="nb-NO" dirty="0"/>
              <a:t>Mykgjøring av sideterreng</a:t>
            </a:r>
          </a:p>
          <a:p>
            <a:r>
              <a:rPr lang="nb-NO" b="1" dirty="0"/>
              <a:t>Ulykkesanalysegrupper (UAG)</a:t>
            </a:r>
          </a:p>
          <a:p>
            <a:r>
              <a:rPr lang="nb-NO" b="1" dirty="0"/>
              <a:t>Havarikommisjonen på vegtrafikkulykker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Stabilitetskontroll (ESP, ..)</a:t>
            </a:r>
          </a:p>
          <a:p>
            <a:r>
              <a:rPr lang="nb-NO" dirty="0"/>
              <a:t>Euro NCAP</a:t>
            </a:r>
          </a:p>
          <a:p>
            <a:r>
              <a:rPr lang="nb-NO" dirty="0"/>
              <a:t>Aktiv sikkerhet i bil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De viktigste TS-aktørene laget målrettede planer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18.03.2019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56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76"/>
            <a:endParaRPr lang="nb-NO" sz="2800" dirty="0"/>
          </a:p>
        </p:txBody>
      </p:sp>
      <p:pic>
        <p:nvPicPr>
          <p:cNvPr id="34819" name="Picture 3" descr="bil_sko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55" y="0"/>
            <a:ext cx="4409922" cy="681495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 descr="bil_fjell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151" y="11014"/>
            <a:ext cx="4460488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CAE17-6CB0-4448-A2DA-D783CB1AE2FA}" type="datetime1">
              <a:rPr kumimoji="0" lang="nb-NO" sz="900" b="0" i="0" u="none" strike="noStrike" kern="1200" cap="none" spc="8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18.03.2019</a:t>
            </a:fld>
            <a:endParaRPr kumimoji="0" lang="nb-NO" sz="900" b="0" i="0" u="none" strike="noStrike" kern="1200" cap="none" spc="8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Trafikksikkerhetsarbeidet i Region øst</a:t>
            </a:r>
          </a:p>
        </p:txBody>
      </p:sp>
    </p:spTree>
    <p:extLst>
      <p:ext uri="{BB962C8B-B14F-4D97-AF65-F5344CB8AC3E}">
        <p14:creationId xmlns:p14="http://schemas.microsoft.com/office/powerpoint/2010/main" val="1550643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5" y="553641"/>
            <a:ext cx="6697906" cy="55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5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D6ECC6-093E-446B-8EF5-CC71E593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83F7137-5BE8-433F-8D55-74AFC6EA0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3517" y="15668"/>
            <a:ext cx="9828996" cy="6726493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E596FB-99FB-48FC-9FFD-F5C80FDF0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48E6D5D-B9B8-48AD-B9FF-1B27DC1B36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804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CFAD71-87DE-4232-BDDC-5A24F286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A66086B-5226-46C5-ACC2-76B054ADB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57" y="1528040"/>
            <a:ext cx="7879382" cy="4710066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5FFD66-1765-49B8-988C-64F851CC0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71EDD8A-A7E2-4B32-9D42-CF56DA1275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455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B1C5A6-F88F-4982-980F-50223411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er Norge nå best?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2D5A1E-5732-4760-B281-DB6D0D11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Helhetlig TS-arbeid med mange aktører</a:t>
            </a:r>
          </a:p>
          <a:p>
            <a:r>
              <a:rPr lang="nb-NO" dirty="0"/>
              <a:t>Fartsgrenser/-nivå</a:t>
            </a:r>
          </a:p>
          <a:p>
            <a:r>
              <a:rPr lang="nb-NO" dirty="0"/>
              <a:t>0-visjonen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EU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Mål</a:t>
            </a:r>
            <a:r>
              <a:rPr lang="nb-NO" dirty="0"/>
              <a:t>: 		Halvere antall drepte 2010-2016</a:t>
            </a:r>
          </a:p>
          <a:p>
            <a:pPr marL="0" indent="0">
              <a:buNone/>
            </a:pPr>
            <a:r>
              <a:rPr lang="nb-NO" dirty="0"/>
              <a:t>Resultat: 	</a:t>
            </a:r>
            <a:r>
              <a:rPr lang="nb-NO" b="1" dirty="0"/>
              <a:t>19 % reduksjon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Norge		35 % reduksjon </a:t>
            </a:r>
            <a:r>
              <a:rPr lang="nb-NO" dirty="0"/>
              <a:t>2010-2016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ED01BB-4320-4439-B305-41BF55191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F1FF0FF8-D7FC-4131-B373-29E9ED6FA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37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23163-C307-4BA1-A5F0-A7B6CF14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Sverige var først. Og best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6894E4-09BD-43FC-B275-DD580A00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Markert økning i antall drepte i Sverige de senere år???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Slakk i arbeidet?</a:t>
            </a:r>
          </a:p>
          <a:p>
            <a:pPr>
              <a:buFontTx/>
              <a:buChar char="-"/>
            </a:pPr>
            <a:r>
              <a:rPr lang="nb-NO" dirty="0"/>
              <a:t>Brukt opp en del gode tiltak?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b="1" dirty="0"/>
              <a:t>For mye fokus på systemeierens ansvar fremfor trafikantenes eget ansvar?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EACDD60-1C0B-4F47-AF2D-7C3B7DC83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B352CE9A-3CCC-4E9E-A881-8AD44C2C12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37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01E28-B31E-4137-9874-3504DC6A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9C271E-7893-4D00-819A-E6150D24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0-visjon mot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Selvmord ?</a:t>
            </a:r>
          </a:p>
          <a:p>
            <a:r>
              <a:rPr lang="nb-NO" dirty="0"/>
              <a:t>Drukning ?</a:t>
            </a:r>
          </a:p>
          <a:p>
            <a:r>
              <a:rPr lang="nb-NO" dirty="0"/>
              <a:t>Branner ?</a:t>
            </a:r>
          </a:p>
          <a:p>
            <a:r>
              <a:rPr lang="nb-NO" dirty="0"/>
              <a:t>Pasientskader på sykehus ?</a:t>
            </a:r>
          </a:p>
          <a:p>
            <a:r>
              <a:rPr lang="nb-NO" dirty="0"/>
              <a:t>Røkning ?</a:t>
            </a:r>
          </a:p>
          <a:p>
            <a:r>
              <a:rPr lang="nb-NO" dirty="0"/>
              <a:t>……….</a:t>
            </a:r>
          </a:p>
          <a:p>
            <a:r>
              <a:rPr lang="nb-NO" sz="2400" dirty="0"/>
              <a:t>Arbeidsplassulykker 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A684D2-C66B-4605-BC0B-955360B76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Mange ønsker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92B18967-4B5C-4400-AC67-B139822A8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588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F6693F-4C10-4078-8CA5-B4175FBB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Overføring av 0-visjonen til andre områder?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E9302B-66E8-437A-BDCF-320D8356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Visjonen?			</a:t>
            </a:r>
            <a:r>
              <a:rPr lang="nb-NO" sz="2400" dirty="0">
                <a:solidFill>
                  <a:srgbClr val="0070C0"/>
                </a:solidFill>
              </a:rPr>
              <a:t>Formuleringen</a:t>
            </a:r>
          </a:p>
          <a:p>
            <a:r>
              <a:rPr lang="nb-NO" sz="2400" dirty="0" err="1"/>
              <a:t>Faktatilknytning</a:t>
            </a:r>
            <a:r>
              <a:rPr lang="nb-NO" sz="2400" dirty="0"/>
              <a:t>?	</a:t>
            </a:r>
            <a:r>
              <a:rPr lang="nb-NO" sz="2400" dirty="0">
                <a:solidFill>
                  <a:srgbClr val="0070C0"/>
                </a:solidFill>
              </a:rPr>
              <a:t>Statistikk/data</a:t>
            </a:r>
          </a:p>
          <a:p>
            <a:r>
              <a:rPr lang="nb-NO" sz="2400" dirty="0"/>
              <a:t>Det etiske. Systemsyn?</a:t>
            </a:r>
          </a:p>
          <a:p>
            <a:r>
              <a:rPr lang="nb-NO" sz="2400" dirty="0"/>
              <a:t>Teoriunderbygging og verktøy?</a:t>
            </a:r>
          </a:p>
          <a:p>
            <a:r>
              <a:rPr lang="nb-NO" sz="2400" dirty="0"/>
              <a:t>Vilje og formål?</a:t>
            </a:r>
          </a:p>
          <a:p>
            <a:r>
              <a:rPr lang="nb-NO" sz="2400" dirty="0"/>
              <a:t>Økonomi?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C8E8C3-F80A-4CE2-90E2-B25304D54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5E57B3EF-52E1-4C7D-AC33-DD2862A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044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1F0950-9C76-4D96-B783-990A1509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0-visjon på arbeidsulykker?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F7F91C-8C31-4D3A-8A67-56DBD4DB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Formulering:</a:t>
            </a:r>
            <a:r>
              <a:rPr lang="nb-NO" dirty="0"/>
              <a:t> «Ingen skal behøve å dø på grunn av sitt arbeide. Konkrete tiltak er nødvendig for å forebygge arbeidsulykker som leder til skader eller død»</a:t>
            </a:r>
          </a:p>
          <a:p>
            <a:endParaRPr lang="nb-NO" dirty="0"/>
          </a:p>
          <a:p>
            <a:r>
              <a:rPr lang="nb-NO" b="1" dirty="0"/>
              <a:t>Datatilgjengelighet:</a:t>
            </a:r>
            <a:r>
              <a:rPr lang="nb-NO" dirty="0"/>
              <a:t> God</a:t>
            </a:r>
          </a:p>
          <a:p>
            <a:endParaRPr lang="nb-NO" dirty="0"/>
          </a:p>
          <a:p>
            <a:r>
              <a:rPr lang="nb-NO" b="1" dirty="0"/>
              <a:t>Systemsyn og ansvar: </a:t>
            </a:r>
            <a:r>
              <a:rPr lang="nb-NO" dirty="0"/>
              <a:t>Velutviklet (arbeidsgivers)</a:t>
            </a:r>
          </a:p>
          <a:p>
            <a:endParaRPr lang="nb-NO" dirty="0"/>
          </a:p>
          <a:p>
            <a:r>
              <a:rPr lang="nb-NO" b="1" dirty="0"/>
              <a:t>Teorigrunnlag og verktøy: </a:t>
            </a:r>
            <a:r>
              <a:rPr lang="nb-NO" dirty="0"/>
              <a:t>Velbegrunnet og innholdsrikt</a:t>
            </a:r>
          </a:p>
          <a:p>
            <a:endParaRPr lang="nb-NO" dirty="0"/>
          </a:p>
          <a:p>
            <a:r>
              <a:rPr lang="nb-NO" b="1" dirty="0"/>
              <a:t>Vilje og formål</a:t>
            </a:r>
            <a:r>
              <a:rPr lang="nb-NO" dirty="0"/>
              <a:t>: Sviktende? (indirekte styring med pisk og gulrot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200" dirty="0"/>
              <a:t>Kilde: Kristiansen, Andersson, </a:t>
            </a:r>
            <a:r>
              <a:rPr lang="nb-NO" sz="1200" dirty="0" err="1"/>
              <a:t>Belin</a:t>
            </a:r>
            <a:r>
              <a:rPr lang="nb-NO" sz="1200" dirty="0"/>
              <a:t> &amp; Nilsen (2017)</a:t>
            </a:r>
          </a:p>
          <a:p>
            <a:pPr marL="0" indent="0">
              <a:buNone/>
            </a:pPr>
            <a:r>
              <a:rPr lang="nb-NO" sz="1200" dirty="0"/>
              <a:t>          </a:t>
            </a:r>
            <a:r>
              <a:rPr lang="nb-NO" sz="1200" dirty="0" err="1"/>
              <a:t>Swedish</a:t>
            </a:r>
            <a:r>
              <a:rPr lang="nb-NO" sz="1200" dirty="0"/>
              <a:t> </a:t>
            </a:r>
            <a:r>
              <a:rPr lang="nb-NO" sz="1200" dirty="0" err="1"/>
              <a:t>Vision</a:t>
            </a:r>
            <a:r>
              <a:rPr lang="nb-NO" sz="1200" dirty="0"/>
              <a:t> Zero </a:t>
            </a:r>
            <a:r>
              <a:rPr lang="nb-NO" sz="1200" dirty="0" err="1"/>
              <a:t>policies</a:t>
            </a:r>
            <a:r>
              <a:rPr lang="nb-NO" sz="1200" dirty="0"/>
              <a:t> for </a:t>
            </a:r>
            <a:r>
              <a:rPr lang="nb-NO" sz="1200" dirty="0" err="1"/>
              <a:t>Safety</a:t>
            </a:r>
            <a:r>
              <a:rPr lang="nb-NO" sz="1200" dirty="0"/>
              <a:t>.,,  Karlstads universitet, Centrum for</a:t>
            </a:r>
          </a:p>
          <a:p>
            <a:pPr marL="0" indent="0">
              <a:buNone/>
            </a:pPr>
            <a:r>
              <a:rPr lang="nb-NO" sz="1200" dirty="0"/>
              <a:t>          </a:t>
            </a:r>
            <a:r>
              <a:rPr lang="nb-NO" sz="1200" dirty="0" err="1"/>
              <a:t>personsakerhet</a:t>
            </a:r>
            <a:r>
              <a:rPr lang="nb-NO" sz="1200" dirty="0"/>
              <a:t>, CPS     www.kau.se/cps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C52FE6-CC9A-4609-B350-A8251EB8B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F5783F2-0F8E-4AB4-BF23-EA6154B14E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930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642728-8028-4B7E-8839-3BB5B7BE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Edwards </a:t>
            </a:r>
            <a:r>
              <a:rPr lang="nb-NO" dirty="0" err="1"/>
              <a:t>Deming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E36251-A628-42F9-B190-66E8FA1E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Kontinuerlige forbedringer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221757-EB06-45B5-823A-B12AC66EA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5ABF7EEE-4C25-44D2-80FE-2B14B6D7E8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60E5993-0942-415D-8ABE-39DAEAFF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3" y="2447190"/>
            <a:ext cx="5990894" cy="30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5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807137-F13E-488B-9F46-80741B55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Vern «varemerket» 0-visjon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FE3024-1633-4C82-BD2D-A0BFAEBB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En troverdig 0 - visjon forutsetter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400" b="1" dirty="0" err="1"/>
              <a:t>Målbarhet</a:t>
            </a:r>
            <a:endParaRPr lang="nb-NO" sz="2400" b="1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Helhetlig problemanalyse – systemsyn</a:t>
            </a:r>
          </a:p>
          <a:p>
            <a:r>
              <a:rPr lang="nb-NO" dirty="0"/>
              <a:t>Påvirkbarhet</a:t>
            </a:r>
          </a:p>
          <a:p>
            <a:r>
              <a:rPr lang="nb-NO" dirty="0"/>
              <a:t>Besluttsomhet</a:t>
            </a:r>
          </a:p>
          <a:p>
            <a:r>
              <a:rPr lang="nb-NO" dirty="0"/>
              <a:t>Økonomi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400" b="1" dirty="0"/>
              <a:t>Et slag i luften?  </a:t>
            </a:r>
            <a:endParaRPr lang="nb-NO" sz="14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2A8ED9-46D2-4909-A2A2-494F622D6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A3AF9A15-026A-40E8-91B0-DE9309CFED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487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CFBD2-A788-41AE-8644-93239BDB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D4CB70-A8B9-4594-AC28-7030ACA5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r>
              <a:rPr lang="nb-NO" sz="4800" b="1" dirty="0"/>
              <a:t>		Slutt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515E76-6146-46CE-9DCD-A1BD941AC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F7E82842-7A9B-4D6D-86E0-5BEF56C3E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2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38393-3851-4ABE-B5E3-E9347DE7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Hardt skadde i trafikken 1946 - 2016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7ECF832-139F-4425-9646-ABF17ECCB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175" y="1799013"/>
            <a:ext cx="7002463" cy="4253748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C52E7C-9F6E-4572-8648-A1E4E1CBF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833CFD87-760D-47A3-B16B-D9BF24E5FE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43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5F2AF-34AD-44B7-8008-FE8ECF54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F837046-0E00-4805-A033-3EEE54B7E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" y="117426"/>
            <a:ext cx="9159515" cy="698487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E1E136-9183-4A5B-9EA4-3880AD5D2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5B6A5153-47A1-4C76-8182-3689BFEE9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4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1980 - tallet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STRAKS </a:t>
            </a:r>
            <a:r>
              <a:rPr lang="nb-NO" b="1" dirty="0" err="1">
                <a:solidFill>
                  <a:srgbClr val="002060"/>
                </a:solidFill>
              </a:rPr>
              <a:t>ulykkesregister</a:t>
            </a:r>
            <a:endParaRPr lang="nb-NO" b="1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Utbedring </a:t>
            </a:r>
            <a:r>
              <a:rPr lang="nb-NO" b="1" dirty="0" err="1">
                <a:solidFill>
                  <a:srgbClr val="002060"/>
                </a:solidFill>
              </a:rPr>
              <a:t>ulykkespunkt</a:t>
            </a:r>
            <a:endParaRPr lang="nb-NO" b="1" dirty="0"/>
          </a:p>
          <a:p>
            <a:r>
              <a:rPr lang="nb-NO" dirty="0"/>
              <a:t>Utbedring </a:t>
            </a:r>
            <a:r>
              <a:rPr lang="nb-NO" b="1" dirty="0"/>
              <a:t>vegkryss</a:t>
            </a:r>
            <a:r>
              <a:rPr lang="nb-NO" dirty="0"/>
              <a:t> (kanalisering, signalregulering)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Særskilte fartsgrenser (1979)</a:t>
            </a:r>
          </a:p>
          <a:p>
            <a:r>
              <a:rPr lang="nb-NO" dirty="0"/>
              <a:t>Miljøgater</a:t>
            </a:r>
          </a:p>
          <a:p>
            <a:r>
              <a:rPr lang="nb-NO" dirty="0"/>
              <a:t>Aksjon skoleveg</a:t>
            </a:r>
          </a:p>
          <a:p>
            <a:r>
              <a:rPr lang="nb-NO" dirty="0"/>
              <a:t>Punkt-ATK</a:t>
            </a:r>
          </a:p>
          <a:p>
            <a:endParaRPr lang="nb-NO" dirty="0"/>
          </a:p>
          <a:p>
            <a:r>
              <a:rPr lang="nb-NO" dirty="0"/>
              <a:t>Bilbelte bak</a:t>
            </a:r>
          </a:p>
          <a:p>
            <a:r>
              <a:rPr lang="nb-NO" dirty="0"/>
              <a:t>ABS-bremser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18.03.2019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1990 - tallet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Rundkjøringer</a:t>
            </a:r>
          </a:p>
          <a:p>
            <a:r>
              <a:rPr lang="nb-NO" dirty="0"/>
              <a:t>Flere gang- og sykkelveger</a:t>
            </a:r>
          </a:p>
          <a:p>
            <a:endParaRPr lang="nb-NO" dirty="0"/>
          </a:p>
          <a:p>
            <a:r>
              <a:rPr lang="nb-NO" dirty="0"/>
              <a:t>Sikring av barn i bil</a:t>
            </a:r>
          </a:p>
          <a:p>
            <a:r>
              <a:rPr lang="nb-NO"/>
              <a:t>Blokkeringsfrie bremser (ABS)</a:t>
            </a:r>
            <a:endParaRPr lang="nb-NO" dirty="0"/>
          </a:p>
          <a:p>
            <a:r>
              <a:rPr lang="nb-NO" dirty="0"/>
              <a:t>Airbag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18.03.2019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99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426E9-57FB-4469-8F86-632F87A1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Bekymring for utflating av </a:t>
            </a:r>
            <a:r>
              <a:rPr lang="nb-NO" dirty="0" err="1"/>
              <a:t>ulykkesnedgangen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459F56-BD33-4DE9-98C4-A34EE2F41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Ved behandlingen av St. meld. </a:t>
            </a:r>
            <a:r>
              <a:rPr lang="nb-NO" dirty="0" err="1"/>
              <a:t>Nr</a:t>
            </a:r>
            <a:r>
              <a:rPr lang="nb-NO" dirty="0"/>
              <a:t> 46 (1999-2000)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b="1" dirty="0"/>
              <a:t>Nasjonal Transportplan 2002 – 2006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vedtar Stortinget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200" b="1" dirty="0">
                <a:solidFill>
                  <a:srgbClr val="002060"/>
                </a:solidFill>
              </a:rPr>
              <a:t>«en visjon om et transportsystem som ikke fører til tap av  liv eller varig skade»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379359-9806-4D26-9B0B-27D7E5E6A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84D2D817-B4F1-4FBF-A688-4D507C4BC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609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79E39-0EC8-4D5C-88A9-EF516DA1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C3ECAB-E141-4478-BC67-80276E849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Visjonen ble endret for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St.meld. Nr. 16 (2008-20099 </a:t>
            </a:r>
            <a:r>
              <a:rPr lang="nb-NO" b="1" dirty="0"/>
              <a:t>NTP 2010-2019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Fra visjon om ingen drepte og </a:t>
            </a:r>
            <a:r>
              <a:rPr lang="nb-NO" sz="2800" b="1" dirty="0"/>
              <a:t>varig</a:t>
            </a:r>
            <a:r>
              <a:rPr lang="nb-NO" dirty="0"/>
              <a:t> </a:t>
            </a:r>
            <a:r>
              <a:rPr lang="nb-NO" sz="2800" b="1" dirty="0"/>
              <a:t>skadde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Til visjon om ingen drepte og </a:t>
            </a:r>
            <a:r>
              <a:rPr lang="nb-NO" sz="2800" b="1" dirty="0"/>
              <a:t>hardt skadde</a:t>
            </a:r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r>
              <a:rPr lang="nb-NO" b="1" dirty="0"/>
              <a:t>	</a:t>
            </a:r>
            <a:r>
              <a:rPr lang="nb-NO" sz="3200" b="1" dirty="0" err="1">
                <a:solidFill>
                  <a:srgbClr val="FF0000"/>
                </a:solidFill>
              </a:rPr>
              <a:t>målbarhet</a:t>
            </a:r>
            <a:r>
              <a:rPr lang="nb-NO" sz="3200" b="1" dirty="0">
                <a:solidFill>
                  <a:srgbClr val="FF0000"/>
                </a:solidFill>
              </a:rPr>
              <a:t> - statistikk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C809CF-CED8-4046-8DC2-71A7B1B90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58B43BE-0DCA-480D-9110-0AFA467EEA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32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B569ED6-80F1-483B-98D0-4F585766D5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3204" y="2493690"/>
            <a:ext cx="3726054" cy="1918593"/>
          </a:xfrm>
        </p:spPr>
        <p:txBody>
          <a:bodyPr/>
          <a:lstStyle/>
          <a:p>
            <a:r>
              <a:rPr lang="nb-NO" dirty="0"/>
              <a:t>Premisser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sz="1800" dirty="0"/>
              <a:t>Etikk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800" dirty="0"/>
              <a:t>Kunnskap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800" dirty="0"/>
              <a:t>Ansvar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D58AE49-F10D-4F51-84BB-FC6BBCE0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Nullvisjonen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C86BC8A-8053-42D8-B6F7-EEBBC064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37" y="2349674"/>
            <a:ext cx="3426249" cy="2536156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FD4D5E-71BE-45D2-8D9E-6FD48C9C9B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0-visjonen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74F192C8-8534-43AF-8C66-126B2D028D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7C664-4716-4D9D-8A54-900ACA3C9DD9}" type="datetime1">
              <a:rPr lang="nb-NO" smtClean="0"/>
              <a:pPr/>
              <a:t>18.03.2019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870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Statens vegvesen liggende standard nors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for Statens vegvesen (norsk 4-3)</Template>
  <TotalTime>612</TotalTime>
  <Words>511</Words>
  <Application>Microsoft Macintosh PowerPoint</Application>
  <PresentationFormat>Egendefinert</PresentationFormat>
  <Paragraphs>199</Paragraphs>
  <Slides>28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Sans Unicode</vt:lpstr>
      <vt:lpstr>Verdana</vt:lpstr>
      <vt:lpstr>Office-tema</vt:lpstr>
      <vt:lpstr>1 Statens vegvesen liggende standard norsk</vt:lpstr>
      <vt:lpstr>Diagram</vt:lpstr>
      <vt:lpstr>Fysisk arbeidsmiljø – Er en nullvisjon realistisk? Erfaringer fra et ambisiøst «prosjekt».</vt:lpstr>
      <vt:lpstr>PowerPoint-presentasjon</vt:lpstr>
      <vt:lpstr>Hardt skadde i trafikken 1946 - 2016</vt:lpstr>
      <vt:lpstr>PowerPoint-presentasjon</vt:lpstr>
      <vt:lpstr>1980 - tallet</vt:lpstr>
      <vt:lpstr>1990 - tallet</vt:lpstr>
      <vt:lpstr>Bekymring for utflating av ulykkesnedgangen</vt:lpstr>
      <vt:lpstr>0-visjonen</vt:lpstr>
      <vt:lpstr>Nullvisjonen</vt:lpstr>
      <vt:lpstr>PowerPoint-presentasjon</vt:lpstr>
      <vt:lpstr>Hvorfor velger vi dagens fartsgrenser? </vt:lpstr>
      <vt:lpstr>Husk på dette i hverdagen </vt:lpstr>
      <vt:lpstr>Husk på dette i hverdagen </vt:lpstr>
      <vt:lpstr>Husk på dette i hverdagen </vt:lpstr>
      <vt:lpstr>Reaksjoner</vt:lpstr>
      <vt:lpstr>Hva gjorde 0-visjonen med oss?</vt:lpstr>
      <vt:lpstr>2000 – </vt:lpstr>
      <vt:lpstr>PowerPoint-presentasjon</vt:lpstr>
      <vt:lpstr>PowerPoint-presentasjon</vt:lpstr>
      <vt:lpstr>PowerPoint-presentasjon</vt:lpstr>
      <vt:lpstr>Hvorfor er Norge nå best?</vt:lpstr>
      <vt:lpstr>Sverige var først. Og best</vt:lpstr>
      <vt:lpstr> </vt:lpstr>
      <vt:lpstr>Overføring av 0-visjonen til andre områder?</vt:lpstr>
      <vt:lpstr>0-visjon på arbeidsulykker?</vt:lpstr>
      <vt:lpstr>Edwards Deming</vt:lpstr>
      <vt:lpstr>Vern «varemerket» 0-visjon</vt:lpstr>
      <vt:lpstr>PowerPoint-presentasjon</vt:lpstr>
    </vt:vector>
  </TitlesOfParts>
  <Company>Statens vegvesen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Kjell Seim</dc:creator>
  <dc:description>Template by addpoint.no</dc:description>
  <cp:lastModifiedBy>Christian Herman</cp:lastModifiedBy>
  <cp:revision>62</cp:revision>
  <cp:lastPrinted>2019-03-18T09:09:11Z</cp:lastPrinted>
  <dcterms:created xsi:type="dcterms:W3CDTF">2019-03-14T12:54:25Z</dcterms:created>
  <dcterms:modified xsi:type="dcterms:W3CDTF">2019-03-18T09:10:08Z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MSIP_Label_e5fbf486-f09d-4a86-8810-b4add863c98a_Enabled">
    <vt:lpwstr>True</vt:lpwstr>
  </property>
  <property fmtid="{D5CDD505-2E9C-101B-9397-08002B2CF9AE}" pid="4" name="MSIP_Label_e5fbf486-f09d-4a86-8810-b4add863c98a_SiteId">
    <vt:lpwstr>38856954-ed55-49f7-8bdd-738ffbbfd390</vt:lpwstr>
  </property>
  <property fmtid="{D5CDD505-2E9C-101B-9397-08002B2CF9AE}" pid="5" name="MSIP_Label_e5fbf486-f09d-4a86-8810-b4add863c98a_Owner">
    <vt:lpwstr>kjelse@vegvesen.no</vt:lpwstr>
  </property>
  <property fmtid="{D5CDD505-2E9C-101B-9397-08002B2CF9AE}" pid="6" name="MSIP_Label_e5fbf486-f09d-4a86-8810-b4add863c98a_SetDate">
    <vt:lpwstr>2019-03-14T13:04:11.1898858Z</vt:lpwstr>
  </property>
  <property fmtid="{D5CDD505-2E9C-101B-9397-08002B2CF9AE}" pid="7" name="MSIP_Label_e5fbf486-f09d-4a86-8810-b4add863c98a_Name">
    <vt:lpwstr>Public</vt:lpwstr>
  </property>
  <property fmtid="{D5CDD505-2E9C-101B-9397-08002B2CF9AE}" pid="8" name="MSIP_Label_e5fbf486-f09d-4a86-8810-b4add863c98a_Application">
    <vt:lpwstr>Microsoft Azure Information Protection</vt:lpwstr>
  </property>
  <property fmtid="{D5CDD505-2E9C-101B-9397-08002B2CF9AE}" pid="9" name="MSIP_Label_e5fbf486-f09d-4a86-8810-b4add863c98a_Extended_MSFT_Method">
    <vt:lpwstr>Manual</vt:lpwstr>
  </property>
  <property fmtid="{D5CDD505-2E9C-101B-9397-08002B2CF9AE}" pid="10" name="Sensitivity">
    <vt:lpwstr>Public</vt:lpwstr>
  </property>
</Properties>
</file>