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3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4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5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6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7.xml" ContentType="application/vnd.openxmlformats-officedocument.presentationml.notesSl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8.xml" ContentType="application/vnd.openxmlformats-officedocument.presentationml.notesSlid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56" r:id="rId2"/>
    <p:sldId id="339" r:id="rId3"/>
    <p:sldId id="345" r:id="rId4"/>
    <p:sldId id="324" r:id="rId5"/>
    <p:sldId id="336" r:id="rId6"/>
    <p:sldId id="334" r:id="rId7"/>
    <p:sldId id="329" r:id="rId8"/>
    <p:sldId id="330" r:id="rId9"/>
    <p:sldId id="328" r:id="rId10"/>
    <p:sldId id="332" r:id="rId11"/>
    <p:sldId id="342" r:id="rId12"/>
    <p:sldId id="344" r:id="rId13"/>
    <p:sldId id="337" r:id="rId14"/>
    <p:sldId id="340" r:id="rId15"/>
    <p:sldId id="346" r:id="rId16"/>
    <p:sldId id="292" r:id="rId17"/>
    <p:sldId id="293" r:id="rId18"/>
    <p:sldId id="297" r:id="rId19"/>
    <p:sldId id="298" r:id="rId20"/>
    <p:sldId id="294" r:id="rId21"/>
    <p:sldId id="295" r:id="rId22"/>
    <p:sldId id="296" r:id="rId23"/>
    <p:sldId id="323" r:id="rId24"/>
    <p:sldId id="313" r:id="rId25"/>
  </p:sldIdLst>
  <p:sldSz cx="12192000" cy="6858000"/>
  <p:notesSz cx="6735763" cy="9866313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ostue, Bodil Aamnes" initials="MBA" lastIdx="1" clrIdx="0">
    <p:extLst>
      <p:ext uri="{19B8F6BF-5375-455C-9EA6-DF929625EA0E}">
        <p15:presenceInfo xmlns:p15="http://schemas.microsoft.com/office/powerpoint/2012/main" userId="S-1-5-21-1970293736-1187997916-9522986-17840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ddels stil 2 – uthev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59" autoAdjust="0"/>
    <p:restoredTop sz="91361" autoAdjust="0"/>
  </p:normalViewPr>
  <p:slideViewPr>
    <p:cSldViewPr snapToGrid="0">
      <p:cViewPr varScale="1">
        <p:scale>
          <a:sx n="70" d="100"/>
          <a:sy n="70" d="100"/>
        </p:scale>
        <p:origin x="600" y="192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-1236"/>
    </p:cViewPr>
  </p:sorterViewPr>
  <p:notesViewPr>
    <p:cSldViewPr snapToGrid="0">
      <p:cViewPr varScale="1">
        <p:scale>
          <a:sx n="63" d="100"/>
          <a:sy n="63" d="100"/>
        </p:scale>
        <p:origin x="2532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https://arbeidstilsynet-my.sharepoint.com/personal/bodil_aamnes_mostue_arbeidstilsynet_no/Documents/Saker/Foredrag/Verneombudets%20dag/Kopi%20av%20Arbeidsskaded&#248;dsfall%201972-2018_%20pr%202019_02_14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https://arbeidstilsynet-my.sharepoint.com/personal/bodil_aamnes_mostue_arbeidstilsynet_no/Documents/Saker/Foredrag/Verneombudets%20dag/Kopi%20av%20Arbeidsskaded&#248;dsfall%201972-2018_%20pr%202019_02_14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https://arbeidstilsynet-my.sharepoint.com/personal/bodil_aamnes_mostue_arbeidstilsynet_no/Documents/Saker/Foredrag/Verneombudets%20dag/Kopi%20av%20Arbeidsskaded&#248;dsfall%201972-2018_%20pr%202019_02_14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https://arbeidstilsynet-my.sharepoint.com/personal/bodil_aamnes_mostue_arbeidstilsynet_no/Documents/Saker/Foredrag/Verneombudets%20dag/Kopi%20av%20Arbeidsskaded&#248;dsfall%201972-2018_%20pr%202019_02_14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https://arbeidstilsynet-my.sharepoint.com/personal/bodil_aamnes_mostue_arbeidstilsynet_no/Documents/Saker/Foredrag/Verneombudets%20dag/Kopi%20av%20Arbeidsskaded&#248;dsfall%201972-2018_%20pr%202019_02_14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https://arbeidstilsynet-my.sharepoint.com/personal/bodil_aamnes_mostue_arbeidstilsynet_no/Documents/Saker/Foredrag/Verneombudets%20dag/Kopi%20av%20Arbeidsskaded&#248;dsfall%201972-2018_%20pr%202019_02_14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https://arbeidstilsynet-my.sharepoint.com/personal/bodil_aamnes_mostue_arbeidstilsynet_no/Documents/Saker/Foredrag/Verneombudets%20dag/Kopi_Statistikk%20innledende%20kapittel%20ulykker%20060219.xlsx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b-N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'[Kopi av Arbeidsskadedødsfall 1972-2018_ pr 2019_02_14.xlsx]Ark1'!$C$1</c:f>
              <c:strCache>
                <c:ptCount val="1"/>
                <c:pt idx="0">
                  <c:v>Arbeidsskadedødsfall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'[Kopi av Arbeidsskadedødsfall 1972-2018_ pr 2019_02_14.xlsx]Ark1'!$A$2:$A$48</c:f>
              <c:numCache>
                <c:formatCode>General</c:formatCode>
                <c:ptCount val="47"/>
                <c:pt idx="0">
                  <c:v>1972</c:v>
                </c:pt>
                <c:pt idx="1">
                  <c:v>1973</c:v>
                </c:pt>
                <c:pt idx="2">
                  <c:v>1974</c:v>
                </c:pt>
                <c:pt idx="3">
                  <c:v>1975</c:v>
                </c:pt>
                <c:pt idx="4">
                  <c:v>1976</c:v>
                </c:pt>
                <c:pt idx="5">
                  <c:v>1977</c:v>
                </c:pt>
                <c:pt idx="6">
                  <c:v>1978</c:v>
                </c:pt>
                <c:pt idx="7">
                  <c:v>1979</c:v>
                </c:pt>
                <c:pt idx="8">
                  <c:v>1980</c:v>
                </c:pt>
                <c:pt idx="9">
                  <c:v>1981</c:v>
                </c:pt>
                <c:pt idx="10">
                  <c:v>1982</c:v>
                </c:pt>
                <c:pt idx="11">
                  <c:v>1983</c:v>
                </c:pt>
                <c:pt idx="12">
                  <c:v>1984</c:v>
                </c:pt>
                <c:pt idx="13">
                  <c:v>1985</c:v>
                </c:pt>
                <c:pt idx="14">
                  <c:v>1986</c:v>
                </c:pt>
                <c:pt idx="15">
                  <c:v>1987</c:v>
                </c:pt>
                <c:pt idx="16">
                  <c:v>1988</c:v>
                </c:pt>
                <c:pt idx="17">
                  <c:v>1989</c:v>
                </c:pt>
                <c:pt idx="18">
                  <c:v>1990</c:v>
                </c:pt>
                <c:pt idx="19">
                  <c:v>1991</c:v>
                </c:pt>
                <c:pt idx="20">
                  <c:v>1992</c:v>
                </c:pt>
                <c:pt idx="21">
                  <c:v>1993</c:v>
                </c:pt>
                <c:pt idx="22">
                  <c:v>1994</c:v>
                </c:pt>
                <c:pt idx="23">
                  <c:v>1995</c:v>
                </c:pt>
                <c:pt idx="24">
                  <c:v>1996</c:v>
                </c:pt>
                <c:pt idx="25">
                  <c:v>1997</c:v>
                </c:pt>
                <c:pt idx="26">
                  <c:v>1998</c:v>
                </c:pt>
                <c:pt idx="27">
                  <c:v>1999</c:v>
                </c:pt>
                <c:pt idx="28">
                  <c:v>2000</c:v>
                </c:pt>
                <c:pt idx="29">
                  <c:v>2001</c:v>
                </c:pt>
                <c:pt idx="30">
                  <c:v>2002</c:v>
                </c:pt>
                <c:pt idx="31">
                  <c:v>2003</c:v>
                </c:pt>
                <c:pt idx="32">
                  <c:v>2004</c:v>
                </c:pt>
                <c:pt idx="33">
                  <c:v>2005</c:v>
                </c:pt>
                <c:pt idx="34">
                  <c:v>2006</c:v>
                </c:pt>
                <c:pt idx="35">
                  <c:v>2007</c:v>
                </c:pt>
                <c:pt idx="36">
                  <c:v>2008</c:v>
                </c:pt>
                <c:pt idx="37">
                  <c:v>2009</c:v>
                </c:pt>
                <c:pt idx="38">
                  <c:v>2010</c:v>
                </c:pt>
                <c:pt idx="39">
                  <c:v>2011</c:v>
                </c:pt>
                <c:pt idx="40">
                  <c:v>2012</c:v>
                </c:pt>
                <c:pt idx="41">
                  <c:v>2013</c:v>
                </c:pt>
                <c:pt idx="42">
                  <c:v>2014</c:v>
                </c:pt>
                <c:pt idx="43">
                  <c:v>2015</c:v>
                </c:pt>
                <c:pt idx="44">
                  <c:v>2016</c:v>
                </c:pt>
                <c:pt idx="45">
                  <c:v>2017</c:v>
                </c:pt>
                <c:pt idx="46">
                  <c:v>2018</c:v>
                </c:pt>
              </c:numCache>
            </c:numRef>
          </c:cat>
          <c:val>
            <c:numRef>
              <c:f>'[Kopi av Arbeidsskadedødsfall 1972-2018_ pr 2019_02_14.xlsx]Ark1'!$C$2:$C$48</c:f>
              <c:numCache>
                <c:formatCode>General</c:formatCode>
                <c:ptCount val="47"/>
                <c:pt idx="0">
                  <c:v>108</c:v>
                </c:pt>
                <c:pt idx="1">
                  <c:v>105</c:v>
                </c:pt>
                <c:pt idx="2">
                  <c:v>113</c:v>
                </c:pt>
                <c:pt idx="3">
                  <c:v>107</c:v>
                </c:pt>
                <c:pt idx="4">
                  <c:v>117</c:v>
                </c:pt>
                <c:pt idx="5">
                  <c:v>92</c:v>
                </c:pt>
                <c:pt idx="6">
                  <c:v>64</c:v>
                </c:pt>
                <c:pt idx="7">
                  <c:v>104</c:v>
                </c:pt>
                <c:pt idx="8">
                  <c:v>84</c:v>
                </c:pt>
                <c:pt idx="9">
                  <c:v>75</c:v>
                </c:pt>
                <c:pt idx="10">
                  <c:v>75</c:v>
                </c:pt>
                <c:pt idx="11">
                  <c:v>68</c:v>
                </c:pt>
                <c:pt idx="12">
                  <c:v>73</c:v>
                </c:pt>
                <c:pt idx="13">
                  <c:v>87</c:v>
                </c:pt>
                <c:pt idx="14">
                  <c:v>87</c:v>
                </c:pt>
                <c:pt idx="15">
                  <c:v>84</c:v>
                </c:pt>
                <c:pt idx="16">
                  <c:v>62</c:v>
                </c:pt>
                <c:pt idx="17">
                  <c:v>66</c:v>
                </c:pt>
                <c:pt idx="18">
                  <c:v>69</c:v>
                </c:pt>
                <c:pt idx="19">
                  <c:v>58</c:v>
                </c:pt>
                <c:pt idx="20">
                  <c:v>65</c:v>
                </c:pt>
                <c:pt idx="21">
                  <c:v>58</c:v>
                </c:pt>
                <c:pt idx="22">
                  <c:v>42</c:v>
                </c:pt>
                <c:pt idx="23">
                  <c:v>58</c:v>
                </c:pt>
                <c:pt idx="24">
                  <c:v>53</c:v>
                </c:pt>
                <c:pt idx="25">
                  <c:v>64</c:v>
                </c:pt>
                <c:pt idx="26">
                  <c:v>64</c:v>
                </c:pt>
                <c:pt idx="27">
                  <c:v>57</c:v>
                </c:pt>
                <c:pt idx="28">
                  <c:v>57</c:v>
                </c:pt>
                <c:pt idx="29">
                  <c:v>37</c:v>
                </c:pt>
                <c:pt idx="30">
                  <c:v>39</c:v>
                </c:pt>
                <c:pt idx="31">
                  <c:v>50</c:v>
                </c:pt>
                <c:pt idx="32">
                  <c:v>38</c:v>
                </c:pt>
                <c:pt idx="33">
                  <c:v>48</c:v>
                </c:pt>
                <c:pt idx="34">
                  <c:v>31</c:v>
                </c:pt>
                <c:pt idx="35">
                  <c:v>38</c:v>
                </c:pt>
                <c:pt idx="36">
                  <c:v>51</c:v>
                </c:pt>
                <c:pt idx="37">
                  <c:v>42</c:v>
                </c:pt>
                <c:pt idx="38">
                  <c:v>46</c:v>
                </c:pt>
                <c:pt idx="39">
                  <c:v>53</c:v>
                </c:pt>
                <c:pt idx="40">
                  <c:v>37</c:v>
                </c:pt>
                <c:pt idx="41">
                  <c:v>48</c:v>
                </c:pt>
                <c:pt idx="42">
                  <c:v>44</c:v>
                </c:pt>
                <c:pt idx="43">
                  <c:v>33</c:v>
                </c:pt>
                <c:pt idx="44">
                  <c:v>25</c:v>
                </c:pt>
                <c:pt idx="45">
                  <c:v>27</c:v>
                </c:pt>
                <c:pt idx="46">
                  <c:v>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42C-49EA-8DF8-80E349583E1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684107928"/>
        <c:axId val="684111536"/>
      </c:barChart>
      <c:lineChart>
        <c:grouping val="standard"/>
        <c:varyColors val="0"/>
        <c:ser>
          <c:idx val="1"/>
          <c:order val="1"/>
          <c:tx>
            <c:strRef>
              <c:f>'[Kopi av Arbeidsskadedødsfall 1972-2018_ pr 2019_02_14.xlsx]Ark1'!$D$1</c:f>
              <c:strCache>
                <c:ptCount val="1"/>
                <c:pt idx="0">
                  <c:v>Arbeidsskadedødsfall pr 100 000 ansatte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numRef>
              <c:f>'[Kopi av Arbeidsskadedødsfall 1972-2018_ pr 2019_02_14.xlsx]Ark1'!$A$2:$A$48</c:f>
              <c:numCache>
                <c:formatCode>General</c:formatCode>
                <c:ptCount val="47"/>
                <c:pt idx="0">
                  <c:v>1972</c:v>
                </c:pt>
                <c:pt idx="1">
                  <c:v>1973</c:v>
                </c:pt>
                <c:pt idx="2">
                  <c:v>1974</c:v>
                </c:pt>
                <c:pt idx="3">
                  <c:v>1975</c:v>
                </c:pt>
                <c:pt idx="4">
                  <c:v>1976</c:v>
                </c:pt>
                <c:pt idx="5">
                  <c:v>1977</c:v>
                </c:pt>
                <c:pt idx="6">
                  <c:v>1978</c:v>
                </c:pt>
                <c:pt idx="7">
                  <c:v>1979</c:v>
                </c:pt>
                <c:pt idx="8">
                  <c:v>1980</c:v>
                </c:pt>
                <c:pt idx="9">
                  <c:v>1981</c:v>
                </c:pt>
                <c:pt idx="10">
                  <c:v>1982</c:v>
                </c:pt>
                <c:pt idx="11">
                  <c:v>1983</c:v>
                </c:pt>
                <c:pt idx="12">
                  <c:v>1984</c:v>
                </c:pt>
                <c:pt idx="13">
                  <c:v>1985</c:v>
                </c:pt>
                <c:pt idx="14">
                  <c:v>1986</c:v>
                </c:pt>
                <c:pt idx="15">
                  <c:v>1987</c:v>
                </c:pt>
                <c:pt idx="16">
                  <c:v>1988</c:v>
                </c:pt>
                <c:pt idx="17">
                  <c:v>1989</c:v>
                </c:pt>
                <c:pt idx="18">
                  <c:v>1990</c:v>
                </c:pt>
                <c:pt idx="19">
                  <c:v>1991</c:v>
                </c:pt>
                <c:pt idx="20">
                  <c:v>1992</c:v>
                </c:pt>
                <c:pt idx="21">
                  <c:v>1993</c:v>
                </c:pt>
                <c:pt idx="22">
                  <c:v>1994</c:v>
                </c:pt>
                <c:pt idx="23">
                  <c:v>1995</c:v>
                </c:pt>
                <c:pt idx="24">
                  <c:v>1996</c:v>
                </c:pt>
                <c:pt idx="25">
                  <c:v>1997</c:v>
                </c:pt>
                <c:pt idx="26">
                  <c:v>1998</c:v>
                </c:pt>
                <c:pt idx="27">
                  <c:v>1999</c:v>
                </c:pt>
                <c:pt idx="28">
                  <c:v>2000</c:v>
                </c:pt>
                <c:pt idx="29">
                  <c:v>2001</c:v>
                </c:pt>
                <c:pt idx="30">
                  <c:v>2002</c:v>
                </c:pt>
                <c:pt idx="31">
                  <c:v>2003</c:v>
                </c:pt>
                <c:pt idx="32">
                  <c:v>2004</c:v>
                </c:pt>
                <c:pt idx="33">
                  <c:v>2005</c:v>
                </c:pt>
                <c:pt idx="34">
                  <c:v>2006</c:v>
                </c:pt>
                <c:pt idx="35">
                  <c:v>2007</c:v>
                </c:pt>
                <c:pt idx="36">
                  <c:v>2008</c:v>
                </c:pt>
                <c:pt idx="37">
                  <c:v>2009</c:v>
                </c:pt>
                <c:pt idx="38">
                  <c:v>2010</c:v>
                </c:pt>
                <c:pt idx="39">
                  <c:v>2011</c:v>
                </c:pt>
                <c:pt idx="40">
                  <c:v>2012</c:v>
                </c:pt>
                <c:pt idx="41">
                  <c:v>2013</c:v>
                </c:pt>
                <c:pt idx="42">
                  <c:v>2014</c:v>
                </c:pt>
                <c:pt idx="43">
                  <c:v>2015</c:v>
                </c:pt>
                <c:pt idx="44">
                  <c:v>2016</c:v>
                </c:pt>
                <c:pt idx="45">
                  <c:v>2017</c:v>
                </c:pt>
                <c:pt idx="46">
                  <c:v>2018</c:v>
                </c:pt>
              </c:numCache>
            </c:numRef>
          </c:cat>
          <c:val>
            <c:numRef>
              <c:f>'[Kopi av Arbeidsskadedødsfall 1972-2018_ pr 2019_02_14.xlsx]Ark1'!$D$2:$D$48</c:f>
              <c:numCache>
                <c:formatCode>0.00</c:formatCode>
                <c:ptCount val="47"/>
                <c:pt idx="0">
                  <c:v>6.5533980582524274</c:v>
                </c:pt>
                <c:pt idx="1">
                  <c:v>6.3482466747279327</c:v>
                </c:pt>
                <c:pt idx="2">
                  <c:v>6.811332127787824</c:v>
                </c:pt>
                <c:pt idx="3">
                  <c:v>6.2683069712946695</c:v>
                </c:pt>
                <c:pt idx="4">
                  <c:v>6.5399664617104527</c:v>
                </c:pt>
                <c:pt idx="5">
                  <c:v>5.0438596491228065</c:v>
                </c:pt>
                <c:pt idx="6">
                  <c:v>3.4519956850053934</c:v>
                </c:pt>
                <c:pt idx="7">
                  <c:v>5.5555555555555554</c:v>
                </c:pt>
                <c:pt idx="8">
                  <c:v>4.4025157232704402</c:v>
                </c:pt>
                <c:pt idx="9">
                  <c:v>3.8759689922480618</c:v>
                </c:pt>
                <c:pt idx="10">
                  <c:v>3.8600102933607818</c:v>
                </c:pt>
                <c:pt idx="11">
                  <c:v>3.496143958868895</c:v>
                </c:pt>
                <c:pt idx="12">
                  <c:v>3.7055837563451779</c:v>
                </c:pt>
                <c:pt idx="13">
                  <c:v>4.3197616683217479</c:v>
                </c:pt>
                <c:pt idx="14">
                  <c:v>4.1706615532118887</c:v>
                </c:pt>
                <c:pt idx="15">
                  <c:v>3.9510818438381938</c:v>
                </c:pt>
                <c:pt idx="16">
                  <c:v>2.9328287606433303</c:v>
                </c:pt>
                <c:pt idx="17">
                  <c:v>3.2210834553440701</c:v>
                </c:pt>
                <c:pt idx="18">
                  <c:v>3.3990147783251232</c:v>
                </c:pt>
                <c:pt idx="19">
                  <c:v>2.8870084619213539</c:v>
                </c:pt>
                <c:pt idx="20">
                  <c:v>3.243512974051896</c:v>
                </c:pt>
                <c:pt idx="21">
                  <c:v>2.8942115768463075</c:v>
                </c:pt>
                <c:pt idx="22">
                  <c:v>2.0648967551622417</c:v>
                </c:pt>
                <c:pt idx="23">
                  <c:v>2.7898027898027897</c:v>
                </c:pt>
                <c:pt idx="24">
                  <c:v>2.4859287054409007</c:v>
                </c:pt>
                <c:pt idx="25">
                  <c:v>2.9157175398633259</c:v>
                </c:pt>
                <c:pt idx="26">
                  <c:v>2.8469750889679712</c:v>
                </c:pt>
                <c:pt idx="27">
                  <c:v>2.5221238938053099</c:v>
                </c:pt>
                <c:pt idx="28">
                  <c:v>2.51211987659762</c:v>
                </c:pt>
                <c:pt idx="29">
                  <c:v>1.6242317822651449</c:v>
                </c:pt>
                <c:pt idx="30">
                  <c:v>1.7060367454068242</c:v>
                </c:pt>
                <c:pt idx="31">
                  <c:v>2.2036139268400179</c:v>
                </c:pt>
                <c:pt idx="32">
                  <c:v>1.6703296703296706</c:v>
                </c:pt>
                <c:pt idx="33">
                  <c:v>2.0969855832241153</c:v>
                </c:pt>
                <c:pt idx="34">
                  <c:v>1.3124470787468248</c:v>
                </c:pt>
                <c:pt idx="35">
                  <c:v>1.5554645927138764</c:v>
                </c:pt>
                <c:pt idx="36">
                  <c:v>2.0206022187004757</c:v>
                </c:pt>
                <c:pt idx="37">
                  <c:v>1.71149</c:v>
                </c:pt>
                <c:pt idx="38">
                  <c:v>1.8341307814992027</c:v>
                </c:pt>
                <c:pt idx="39">
                  <c:v>2.1220728407508456</c:v>
                </c:pt>
                <c:pt idx="40">
                  <c:v>1.4670721601249785</c:v>
                </c:pt>
                <c:pt idx="41">
                  <c:v>1.8810074675996464</c:v>
                </c:pt>
                <c:pt idx="42">
                  <c:v>1.7031264757203839</c:v>
                </c:pt>
                <c:pt idx="43">
                  <c:v>1.3070031605712791</c:v>
                </c:pt>
                <c:pt idx="44">
                  <c:v>0.98780495514575251</c:v>
                </c:pt>
                <c:pt idx="45">
                  <c:v>1.0522931220952327</c:v>
                </c:pt>
                <c:pt idx="46">
                  <c:v>1.1302407607689535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042C-49EA-8DF8-80E349583E1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623228088"/>
        <c:axId val="623222840"/>
      </c:lineChart>
      <c:catAx>
        <c:axId val="6841079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684111536"/>
        <c:crosses val="autoZero"/>
        <c:auto val="1"/>
        <c:lblAlgn val="ctr"/>
        <c:lblOffset val="100"/>
        <c:noMultiLvlLbl val="0"/>
      </c:catAx>
      <c:valAx>
        <c:axId val="684111536"/>
        <c:scaling>
          <c:orientation val="minMax"/>
          <c:max val="12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Antall arbeidsskadedødsfall</a:t>
                </a:r>
              </a:p>
            </c:rich>
          </c:tx>
          <c:layout>
            <c:manualLayout>
              <c:xMode val="edge"/>
              <c:yMode val="edge"/>
              <c:x val="1.4346165055453011E-2"/>
              <c:y val="0.17487675243708181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nb-NO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684107928"/>
        <c:crosses val="autoZero"/>
        <c:crossBetween val="between"/>
      </c:valAx>
      <c:valAx>
        <c:axId val="623222840"/>
        <c:scaling>
          <c:orientation val="minMax"/>
          <c:max val="7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nb-NO"/>
                  <a:t>Arbeidsskadedødsfall pr 100 000 sysselsatte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nb-NO"/>
            </a:p>
          </c:txPr>
        </c:title>
        <c:numFmt formatCode="0" sourceLinked="0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623228088"/>
        <c:crosses val="max"/>
        <c:crossBetween val="between"/>
      </c:valAx>
      <c:catAx>
        <c:axId val="62322808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623222840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b-NO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800"/>
      </a:pPr>
      <a:endParaRPr lang="nb-NO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b-N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'Ark1'!$C$1</c:f>
              <c:strCache>
                <c:ptCount val="1"/>
                <c:pt idx="0">
                  <c:v>Arbeidsskadedødsfall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nb-NO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'Ark1'!$A$2:$A$48</c:f>
              <c:numCache>
                <c:formatCode>General</c:formatCode>
                <c:ptCount val="10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  <c:pt idx="5">
                  <c:v>2014</c:v>
                </c:pt>
                <c:pt idx="6">
                  <c:v>2015</c:v>
                </c:pt>
                <c:pt idx="7">
                  <c:v>2016</c:v>
                </c:pt>
                <c:pt idx="8">
                  <c:v>2017</c:v>
                </c:pt>
                <c:pt idx="9">
                  <c:v>2018</c:v>
                </c:pt>
              </c:numCache>
            </c:numRef>
          </c:cat>
          <c:val>
            <c:numRef>
              <c:f>'Ark1'!$C$2:$C$48</c:f>
              <c:numCache>
                <c:formatCode>General</c:formatCode>
                <c:ptCount val="10"/>
                <c:pt idx="0">
                  <c:v>42</c:v>
                </c:pt>
                <c:pt idx="1">
                  <c:v>46</c:v>
                </c:pt>
                <c:pt idx="2">
                  <c:v>53</c:v>
                </c:pt>
                <c:pt idx="3">
                  <c:v>37</c:v>
                </c:pt>
                <c:pt idx="4">
                  <c:v>48</c:v>
                </c:pt>
                <c:pt idx="5">
                  <c:v>44</c:v>
                </c:pt>
                <c:pt idx="6">
                  <c:v>33</c:v>
                </c:pt>
                <c:pt idx="7">
                  <c:v>25</c:v>
                </c:pt>
                <c:pt idx="8">
                  <c:v>27</c:v>
                </c:pt>
                <c:pt idx="9">
                  <c:v>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811-47A0-A397-4817A81310E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684107928"/>
        <c:axId val="684111536"/>
      </c:barChart>
      <c:lineChart>
        <c:grouping val="standard"/>
        <c:varyColors val="0"/>
        <c:ser>
          <c:idx val="1"/>
          <c:order val="1"/>
          <c:tx>
            <c:strRef>
              <c:f>'Ark1'!$D$1</c:f>
              <c:strCache>
                <c:ptCount val="1"/>
                <c:pt idx="0">
                  <c:v>Arbeidsskadedødsfall pr 100 000 ansatte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numRef>
              <c:f>'Ark1'!$A$2:$A$48</c:f>
              <c:numCache>
                <c:formatCode>General</c:formatCode>
                <c:ptCount val="10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  <c:pt idx="5">
                  <c:v>2014</c:v>
                </c:pt>
                <c:pt idx="6">
                  <c:v>2015</c:v>
                </c:pt>
                <c:pt idx="7">
                  <c:v>2016</c:v>
                </c:pt>
                <c:pt idx="8">
                  <c:v>2017</c:v>
                </c:pt>
                <c:pt idx="9">
                  <c:v>2018</c:v>
                </c:pt>
              </c:numCache>
            </c:numRef>
          </c:cat>
          <c:val>
            <c:numRef>
              <c:f>'Ark1'!$D$2:$D$48</c:f>
              <c:numCache>
                <c:formatCode>0.00</c:formatCode>
                <c:ptCount val="10"/>
                <c:pt idx="0">
                  <c:v>1.71149</c:v>
                </c:pt>
                <c:pt idx="1">
                  <c:v>1.8341307814992027</c:v>
                </c:pt>
                <c:pt idx="2">
                  <c:v>2.1220728407508456</c:v>
                </c:pt>
                <c:pt idx="3">
                  <c:v>1.4670721601249785</c:v>
                </c:pt>
                <c:pt idx="4">
                  <c:v>1.8810074675996464</c:v>
                </c:pt>
                <c:pt idx="5">
                  <c:v>1.7031264757203839</c:v>
                </c:pt>
                <c:pt idx="6">
                  <c:v>1.3070031605712791</c:v>
                </c:pt>
                <c:pt idx="7">
                  <c:v>0.98780495514575251</c:v>
                </c:pt>
                <c:pt idx="8">
                  <c:v>1.0522931220952327</c:v>
                </c:pt>
                <c:pt idx="9">
                  <c:v>1.1302407607689535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E811-47A0-A397-4817A81310E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623228088"/>
        <c:axId val="623222840"/>
      </c:lineChart>
      <c:catAx>
        <c:axId val="6841079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684111536"/>
        <c:crosses val="autoZero"/>
        <c:auto val="1"/>
        <c:lblAlgn val="ctr"/>
        <c:lblOffset val="100"/>
        <c:noMultiLvlLbl val="0"/>
      </c:catAx>
      <c:valAx>
        <c:axId val="684111536"/>
        <c:scaling>
          <c:orientation val="minMax"/>
          <c:max val="6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200"/>
                  <a:t>Antall arbeidsskadedødsfall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nb-NO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684107928"/>
        <c:crosses val="autoZero"/>
        <c:crossBetween val="between"/>
      </c:valAx>
      <c:valAx>
        <c:axId val="623222840"/>
        <c:scaling>
          <c:orientation val="minMax"/>
          <c:max val="5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nb-NO" sz="1200"/>
                  <a:t>Arbeidsskadedødsfall pr 100 000 sysselsatte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nb-NO"/>
            </a:p>
          </c:txPr>
        </c:title>
        <c:numFmt formatCode="0" sourceLinked="0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623228088"/>
        <c:crosses val="max"/>
        <c:crossBetween val="between"/>
        <c:majorUnit val="1"/>
      </c:valAx>
      <c:catAx>
        <c:axId val="62322808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623222840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b-NO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nb-NO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b-N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'Ark1'!$C$1</c:f>
              <c:strCache>
                <c:ptCount val="1"/>
                <c:pt idx="0">
                  <c:v>Arbeidsskadedødsfall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nb-NO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'Ark1'!$A$2:$A$48</c:f>
              <c:numCache>
                <c:formatCode>General</c:formatCode>
                <c:ptCount val="10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  <c:pt idx="5">
                  <c:v>2014</c:v>
                </c:pt>
                <c:pt idx="6">
                  <c:v>2015</c:v>
                </c:pt>
                <c:pt idx="7">
                  <c:v>2016</c:v>
                </c:pt>
                <c:pt idx="8">
                  <c:v>2017</c:v>
                </c:pt>
                <c:pt idx="9">
                  <c:v>2018</c:v>
                </c:pt>
              </c:numCache>
            </c:numRef>
          </c:cat>
          <c:val>
            <c:numRef>
              <c:f>'Ark1'!$C$2:$C$48</c:f>
              <c:numCache>
                <c:formatCode>General</c:formatCode>
                <c:ptCount val="10"/>
                <c:pt idx="0">
                  <c:v>42</c:v>
                </c:pt>
                <c:pt idx="1">
                  <c:v>46</c:v>
                </c:pt>
                <c:pt idx="2">
                  <c:v>53</c:v>
                </c:pt>
                <c:pt idx="3">
                  <c:v>37</c:v>
                </c:pt>
                <c:pt idx="4">
                  <c:v>48</c:v>
                </c:pt>
                <c:pt idx="5">
                  <c:v>44</c:v>
                </c:pt>
                <c:pt idx="6">
                  <c:v>33</c:v>
                </c:pt>
                <c:pt idx="7">
                  <c:v>25</c:v>
                </c:pt>
                <c:pt idx="8">
                  <c:v>27</c:v>
                </c:pt>
                <c:pt idx="9">
                  <c:v>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811-47A0-A397-4817A81310E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684107928"/>
        <c:axId val="684111536"/>
      </c:barChart>
      <c:lineChart>
        <c:grouping val="standard"/>
        <c:varyColors val="0"/>
        <c:ser>
          <c:idx val="2"/>
          <c:order val="2"/>
          <c:tx>
            <c:strRef>
              <c:f>'Ark1'!$E$1</c:f>
              <c:strCache>
                <c:ptCount val="1"/>
                <c:pt idx="0">
                  <c:v>Gjennomsnitt</c:v>
                </c:pt>
              </c:strCache>
            </c:strRef>
          </c:tx>
          <c:spPr>
            <a:ln w="28575" cap="rnd">
              <a:solidFill>
                <a:schemeClr val="accent3">
                  <a:lumMod val="25000"/>
                </a:schemeClr>
              </a:solidFill>
              <a:prstDash val="dash"/>
              <a:round/>
            </a:ln>
            <a:effectLst/>
          </c:spPr>
          <c:marker>
            <c:symbol val="none"/>
          </c:marker>
          <c:cat>
            <c:numRef>
              <c:f>'Ark1'!$A$2:$A$48</c:f>
              <c:numCache>
                <c:formatCode>General</c:formatCode>
                <c:ptCount val="10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  <c:pt idx="5">
                  <c:v>2014</c:v>
                </c:pt>
                <c:pt idx="6">
                  <c:v>2015</c:v>
                </c:pt>
                <c:pt idx="7">
                  <c:v>2016</c:v>
                </c:pt>
                <c:pt idx="8">
                  <c:v>2017</c:v>
                </c:pt>
                <c:pt idx="9">
                  <c:v>2018</c:v>
                </c:pt>
              </c:numCache>
            </c:numRef>
          </c:cat>
          <c:val>
            <c:numRef>
              <c:f>'Ark1'!$E$2:$E$48</c:f>
              <c:numCache>
                <c:formatCode>General</c:formatCode>
                <c:ptCount val="10"/>
                <c:pt idx="0">
                  <c:v>38.4</c:v>
                </c:pt>
                <c:pt idx="1">
                  <c:v>38.4</c:v>
                </c:pt>
                <c:pt idx="2">
                  <c:v>38.4</c:v>
                </c:pt>
                <c:pt idx="3">
                  <c:v>38.4</c:v>
                </c:pt>
                <c:pt idx="4">
                  <c:v>38.4</c:v>
                </c:pt>
                <c:pt idx="5">
                  <c:v>38.4</c:v>
                </c:pt>
                <c:pt idx="6">
                  <c:v>38.4</c:v>
                </c:pt>
                <c:pt idx="7">
                  <c:v>38.4</c:v>
                </c:pt>
                <c:pt idx="8">
                  <c:v>38.4</c:v>
                </c:pt>
                <c:pt idx="9">
                  <c:v>38.4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E811-47A0-A397-4817A81310E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684107928"/>
        <c:axId val="684111536"/>
      </c:lineChart>
      <c:lineChart>
        <c:grouping val="standard"/>
        <c:varyColors val="0"/>
        <c:ser>
          <c:idx val="1"/>
          <c:order val="1"/>
          <c:tx>
            <c:strRef>
              <c:f>'Ark1'!$D$1</c:f>
              <c:strCache>
                <c:ptCount val="1"/>
                <c:pt idx="0">
                  <c:v>Arbeidsskadedødsfall pr 100 000 ansatte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numRef>
              <c:f>'Ark1'!$A$2:$A$48</c:f>
              <c:numCache>
                <c:formatCode>General</c:formatCode>
                <c:ptCount val="10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  <c:pt idx="5">
                  <c:v>2014</c:v>
                </c:pt>
                <c:pt idx="6">
                  <c:v>2015</c:v>
                </c:pt>
                <c:pt idx="7">
                  <c:v>2016</c:v>
                </c:pt>
                <c:pt idx="8">
                  <c:v>2017</c:v>
                </c:pt>
                <c:pt idx="9">
                  <c:v>2018</c:v>
                </c:pt>
              </c:numCache>
            </c:numRef>
          </c:cat>
          <c:val>
            <c:numRef>
              <c:f>'Ark1'!$D$2:$D$48</c:f>
              <c:numCache>
                <c:formatCode>0.00</c:formatCode>
                <c:ptCount val="10"/>
                <c:pt idx="0">
                  <c:v>1.71149</c:v>
                </c:pt>
                <c:pt idx="1">
                  <c:v>1.8341307814992027</c:v>
                </c:pt>
                <c:pt idx="2">
                  <c:v>2.1220728407508456</c:v>
                </c:pt>
                <c:pt idx="3">
                  <c:v>1.4670721601249785</c:v>
                </c:pt>
                <c:pt idx="4">
                  <c:v>1.8810074675996464</c:v>
                </c:pt>
                <c:pt idx="5">
                  <c:v>1.7031264757203839</c:v>
                </c:pt>
                <c:pt idx="6">
                  <c:v>1.3070031605712791</c:v>
                </c:pt>
                <c:pt idx="7">
                  <c:v>0.98780495514575251</c:v>
                </c:pt>
                <c:pt idx="8">
                  <c:v>1.0522931220952327</c:v>
                </c:pt>
                <c:pt idx="9">
                  <c:v>1.1302407607689535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E811-47A0-A397-4817A81310E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623228088"/>
        <c:axId val="623222840"/>
      </c:lineChart>
      <c:catAx>
        <c:axId val="6841079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684111536"/>
        <c:crosses val="autoZero"/>
        <c:auto val="1"/>
        <c:lblAlgn val="ctr"/>
        <c:lblOffset val="100"/>
        <c:noMultiLvlLbl val="0"/>
      </c:catAx>
      <c:valAx>
        <c:axId val="684111536"/>
        <c:scaling>
          <c:orientation val="minMax"/>
          <c:max val="6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200"/>
                  <a:t>Antall arbeidsskadedødsfall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nb-NO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684107928"/>
        <c:crosses val="autoZero"/>
        <c:crossBetween val="between"/>
      </c:valAx>
      <c:valAx>
        <c:axId val="623222840"/>
        <c:scaling>
          <c:orientation val="minMax"/>
          <c:max val="5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nb-NO" sz="1200"/>
                  <a:t>Arbeidsskadedødsfall pr 100 000 sysselsatte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nb-NO"/>
            </a:p>
          </c:txPr>
        </c:title>
        <c:numFmt formatCode="0" sourceLinked="0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623228088"/>
        <c:crosses val="max"/>
        <c:crossBetween val="between"/>
        <c:majorUnit val="1"/>
      </c:valAx>
      <c:catAx>
        <c:axId val="62322808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623222840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b-NO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nb-NO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b-N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'[Kopi av Arbeidsskadedødsfall 1972-2018_ pr 2019_02_14.xlsx]Ark2'!$H$2</c:f>
              <c:strCache>
                <c:ptCount val="1"/>
                <c:pt idx="0">
                  <c:v>Arbeidsskadedødsfall 2012-2017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nb-N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'[Kopi av Arbeidsskadedødsfall 1972-2018_ pr 2019_02_14.xlsx]Ark2'!$G$3:$G$6</c:f>
              <c:strCache>
                <c:ptCount val="4"/>
                <c:pt idx="0">
                  <c:v>Bygge- og anleggsvirksomhet</c:v>
                </c:pt>
                <c:pt idx="1">
                  <c:v>Jordbruk, skogbruk og fiske</c:v>
                </c:pt>
                <c:pt idx="2">
                  <c:v>Transport og lagring</c:v>
                </c:pt>
                <c:pt idx="3">
                  <c:v>Industri</c:v>
                </c:pt>
              </c:strCache>
            </c:strRef>
          </c:cat>
          <c:val>
            <c:numRef>
              <c:f>'[Kopi av Arbeidsskadedødsfall 1972-2018_ pr 2019_02_14.xlsx]Ark2'!$H$3:$H$6</c:f>
              <c:numCache>
                <c:formatCode>General</c:formatCode>
                <c:ptCount val="4"/>
                <c:pt idx="0">
                  <c:v>49</c:v>
                </c:pt>
                <c:pt idx="1">
                  <c:v>38</c:v>
                </c:pt>
                <c:pt idx="2">
                  <c:v>37</c:v>
                </c:pt>
                <c:pt idx="3">
                  <c:v>19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505-42AE-B0A6-219606A4C08A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axId val="788208640"/>
        <c:axId val="788204048"/>
      </c:barChart>
      <c:catAx>
        <c:axId val="7882086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788204048"/>
        <c:crosses val="autoZero"/>
        <c:auto val="1"/>
        <c:lblAlgn val="ctr"/>
        <c:lblOffset val="100"/>
        <c:noMultiLvlLbl val="0"/>
      </c:catAx>
      <c:valAx>
        <c:axId val="78820404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78820864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64250812514590872"/>
          <c:y val="4.3376201887406152E-2"/>
          <c:w val="0.35628664182834624"/>
          <c:h val="7.632026110333527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b-NO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000"/>
      </a:pPr>
      <a:endParaRPr lang="nb-NO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b-N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'[Kopi av Arbeidsskadedødsfall 1972-2018_ pr 2019_02_14.xlsx]Ark2'!$H$2</c:f>
              <c:strCache>
                <c:ptCount val="1"/>
                <c:pt idx="0">
                  <c:v>Arbeidsskadedødsfall 2012-2017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nb-N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'[Kopi av Arbeidsskadedødsfall 1972-2018_ pr 2019_02_14.xlsx]Ark2'!$G$3:$G$6</c:f>
              <c:strCache>
                <c:ptCount val="4"/>
                <c:pt idx="0">
                  <c:v>Bygge- og anleggsvirksomhet</c:v>
                </c:pt>
                <c:pt idx="1">
                  <c:v>Jordbruk, skogbruk og fiske</c:v>
                </c:pt>
                <c:pt idx="2">
                  <c:v>Transport og lagring</c:v>
                </c:pt>
                <c:pt idx="3">
                  <c:v>Industri</c:v>
                </c:pt>
              </c:strCache>
            </c:strRef>
          </c:cat>
          <c:val>
            <c:numRef>
              <c:f>'[Kopi av Arbeidsskadedødsfall 1972-2018_ pr 2019_02_14.xlsx]Ark2'!$H$3:$H$6</c:f>
              <c:numCache>
                <c:formatCode>General</c:formatCode>
                <c:ptCount val="4"/>
                <c:pt idx="0">
                  <c:v>49</c:v>
                </c:pt>
                <c:pt idx="1">
                  <c:v>38</c:v>
                </c:pt>
                <c:pt idx="2">
                  <c:v>37</c:v>
                </c:pt>
                <c:pt idx="3">
                  <c:v>19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505-42AE-B0A6-219606A4C08A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axId val="788208640"/>
        <c:axId val="788204048"/>
      </c:barChart>
      <c:lineChart>
        <c:grouping val="standard"/>
        <c:varyColors val="0"/>
        <c:ser>
          <c:idx val="1"/>
          <c:order val="1"/>
          <c:tx>
            <c:strRef>
              <c:f>'[Kopi av Arbeidsskadedødsfall 1972-2018_ pr 2019_02_14.xlsx]Ark2'!$I$2</c:f>
              <c:strCache>
                <c:ptCount val="1"/>
                <c:pt idx="0">
                  <c:v>Antall dødsfall per 100 000 sysselsatte per år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accent5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nb-N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'[Kopi av Arbeidsskadedødsfall 1972-2018_ pr 2019_02_14.xlsx]Ark2'!$G$3:$G$6</c:f>
              <c:strCache>
                <c:ptCount val="4"/>
                <c:pt idx="0">
                  <c:v>Bygge- og anleggsvirksomhet</c:v>
                </c:pt>
                <c:pt idx="1">
                  <c:v>Jordbruk, skogbruk og fiske</c:v>
                </c:pt>
                <c:pt idx="2">
                  <c:v>Transport og lagring</c:v>
                </c:pt>
                <c:pt idx="3">
                  <c:v>Industri</c:v>
                </c:pt>
              </c:strCache>
            </c:strRef>
          </c:cat>
          <c:val>
            <c:numRef>
              <c:f>'[Kopi av Arbeidsskadedødsfall 1972-2018_ pr 2019_02_14.xlsx]Ark2'!$I$3:$I$6</c:f>
              <c:numCache>
                <c:formatCode>General</c:formatCode>
                <c:ptCount val="4"/>
                <c:pt idx="0">
                  <c:v>3.9</c:v>
                </c:pt>
                <c:pt idx="1">
                  <c:v>12.2</c:v>
                </c:pt>
                <c:pt idx="2">
                  <c:v>5.5</c:v>
                </c:pt>
                <c:pt idx="3">
                  <c:v>1.4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A505-42AE-B0A6-219606A4C08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638158992"/>
        <c:axId val="261999640"/>
      </c:lineChart>
      <c:catAx>
        <c:axId val="7882086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788204048"/>
        <c:crosses val="autoZero"/>
        <c:auto val="1"/>
        <c:lblAlgn val="ctr"/>
        <c:lblOffset val="100"/>
        <c:noMultiLvlLbl val="0"/>
      </c:catAx>
      <c:valAx>
        <c:axId val="78820404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788208640"/>
        <c:crosses val="autoZero"/>
        <c:crossBetween val="between"/>
      </c:valAx>
      <c:valAx>
        <c:axId val="261999640"/>
        <c:scaling>
          <c:orientation val="minMax"/>
        </c:scaling>
        <c:delete val="0"/>
        <c:axPos val="r"/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638158992"/>
        <c:crosses val="max"/>
        <c:crossBetween val="between"/>
      </c:valAx>
      <c:catAx>
        <c:axId val="63815899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261999640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60184580408756505"/>
          <c:y val="2.8198554697591357E-2"/>
          <c:w val="0.39694896288668996"/>
          <c:h val="0.1345012419976253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b-NO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000"/>
      </a:pPr>
      <a:endParaRPr lang="nb-NO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b-N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'[Kopi av Arbeidsskadedødsfall 1972-2018_ pr 2019_02_14.xlsx]Ark2'!$H$2</c:f>
              <c:strCache>
                <c:ptCount val="1"/>
                <c:pt idx="0">
                  <c:v>Arbeidsskadedødsfall 2012-2017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nb-N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'[Kopi av Arbeidsskadedødsfall 1972-2018_ pr 2019_02_14.xlsx]Ark2'!$G$3:$G$13</c:f>
              <c:strCache>
                <c:ptCount val="11"/>
                <c:pt idx="0">
                  <c:v>Bygge- og anleggsvirksomhet</c:v>
                </c:pt>
                <c:pt idx="1">
                  <c:v>Jordbruk, skogbruk og fiske</c:v>
                </c:pt>
                <c:pt idx="2">
                  <c:v>Transport og lagring</c:v>
                </c:pt>
                <c:pt idx="3">
                  <c:v>Industri</c:v>
                </c:pt>
                <c:pt idx="4">
                  <c:v> Bergverksdrift og utvinning</c:v>
                </c:pt>
                <c:pt idx="5">
                  <c:v>Forretningsmessig tjenesteyting</c:v>
                </c:pt>
                <c:pt idx="6">
                  <c:v>O Offentlig administrasjon og forsvar, og trygdeordninger underlagt offentlig forvaltning</c:v>
                </c:pt>
                <c:pt idx="7">
                  <c:v>G Varehandel, reparasjon av motorvogner</c:v>
                </c:pt>
                <c:pt idx="8">
                  <c:v>Q Helse- og sosialtjenester</c:v>
                </c:pt>
                <c:pt idx="9">
                  <c:v>R Kulturell virksomhet, underholdning og fritidsaktiviteter</c:v>
                </c:pt>
                <c:pt idx="10">
                  <c:v>Vannforsyning, avløps- og renovasjonsvirksomhet</c:v>
                </c:pt>
              </c:strCache>
            </c:strRef>
          </c:cat>
          <c:val>
            <c:numRef>
              <c:f>'[Kopi av Arbeidsskadedødsfall 1972-2018_ pr 2019_02_14.xlsx]Ark2'!$H$3:$H$13</c:f>
              <c:numCache>
                <c:formatCode>General</c:formatCode>
                <c:ptCount val="11"/>
                <c:pt idx="0">
                  <c:v>49</c:v>
                </c:pt>
                <c:pt idx="1">
                  <c:v>38</c:v>
                </c:pt>
                <c:pt idx="2">
                  <c:v>37</c:v>
                </c:pt>
                <c:pt idx="3">
                  <c:v>19</c:v>
                </c:pt>
                <c:pt idx="4">
                  <c:v>14</c:v>
                </c:pt>
                <c:pt idx="5">
                  <c:v>13</c:v>
                </c:pt>
                <c:pt idx="6">
                  <c:v>11</c:v>
                </c:pt>
                <c:pt idx="7">
                  <c:v>10</c:v>
                </c:pt>
                <c:pt idx="8">
                  <c:v>4</c:v>
                </c:pt>
                <c:pt idx="9">
                  <c:v>4</c:v>
                </c:pt>
                <c:pt idx="10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DF2-42A0-BBBB-9A5E3D7C01AE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axId val="788208640"/>
        <c:axId val="788204048"/>
      </c:barChart>
      <c:lineChart>
        <c:grouping val="standard"/>
        <c:varyColors val="0"/>
        <c:ser>
          <c:idx val="1"/>
          <c:order val="1"/>
          <c:tx>
            <c:strRef>
              <c:f>'[Kopi av Arbeidsskadedødsfall 1972-2018_ pr 2019_02_14.xlsx]Ark2'!$I$2</c:f>
              <c:strCache>
                <c:ptCount val="1"/>
                <c:pt idx="0">
                  <c:v>Antall dødsfall per 100 000 sysselsatte per år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accent5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nb-N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'[Kopi av Arbeidsskadedødsfall 1972-2018_ pr 2019_02_14.xlsx]Ark2'!$G$3:$G$13</c:f>
              <c:strCache>
                <c:ptCount val="11"/>
                <c:pt idx="0">
                  <c:v>Bygge- og anleggsvirksomhet</c:v>
                </c:pt>
                <c:pt idx="1">
                  <c:v>Jordbruk, skogbruk og fiske</c:v>
                </c:pt>
                <c:pt idx="2">
                  <c:v>Transport og lagring</c:v>
                </c:pt>
                <c:pt idx="3">
                  <c:v>Industri</c:v>
                </c:pt>
                <c:pt idx="4">
                  <c:v> Bergverksdrift og utvinning</c:v>
                </c:pt>
                <c:pt idx="5">
                  <c:v>Forretningsmessig tjenesteyting</c:v>
                </c:pt>
                <c:pt idx="6">
                  <c:v>O Offentlig administrasjon og forsvar, og trygdeordninger underlagt offentlig forvaltning</c:v>
                </c:pt>
                <c:pt idx="7">
                  <c:v>G Varehandel, reparasjon av motorvogner</c:v>
                </c:pt>
                <c:pt idx="8">
                  <c:v>Q Helse- og sosialtjenester</c:v>
                </c:pt>
                <c:pt idx="9">
                  <c:v>R Kulturell virksomhet, underholdning og fritidsaktiviteter</c:v>
                </c:pt>
                <c:pt idx="10">
                  <c:v>Vannforsyning, avløps- og renovasjonsvirksomhet</c:v>
                </c:pt>
              </c:strCache>
            </c:strRef>
          </c:cat>
          <c:val>
            <c:numRef>
              <c:f>'[Kopi av Arbeidsskadedødsfall 1972-2018_ pr 2019_02_14.xlsx]Ark2'!$I$3:$I$13</c:f>
              <c:numCache>
                <c:formatCode>General</c:formatCode>
                <c:ptCount val="11"/>
                <c:pt idx="0">
                  <c:v>3.9</c:v>
                </c:pt>
                <c:pt idx="1">
                  <c:v>12.2</c:v>
                </c:pt>
                <c:pt idx="2">
                  <c:v>5.5</c:v>
                </c:pt>
                <c:pt idx="3">
                  <c:v>1.4</c:v>
                </c:pt>
                <c:pt idx="4">
                  <c:v>6.7</c:v>
                </c:pt>
                <c:pt idx="5">
                  <c:v>1.7</c:v>
                </c:pt>
                <c:pt idx="6">
                  <c:v>1.1000000000000001</c:v>
                </c:pt>
                <c:pt idx="7">
                  <c:v>0.5</c:v>
                </c:pt>
                <c:pt idx="8">
                  <c:v>0.1</c:v>
                </c:pt>
                <c:pt idx="9">
                  <c:v>1.4</c:v>
                </c:pt>
                <c:pt idx="10">
                  <c:v>3.5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1DF2-42A0-BBBB-9A5E3D7C01A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43927608"/>
        <c:axId val="640167504"/>
      </c:lineChart>
      <c:catAx>
        <c:axId val="7882086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788204048"/>
        <c:crosses val="autoZero"/>
        <c:auto val="1"/>
        <c:lblAlgn val="ctr"/>
        <c:lblOffset val="100"/>
        <c:noMultiLvlLbl val="0"/>
      </c:catAx>
      <c:valAx>
        <c:axId val="78820404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788208640"/>
        <c:crosses val="autoZero"/>
        <c:crossBetween val="between"/>
      </c:valAx>
      <c:valAx>
        <c:axId val="640167504"/>
        <c:scaling>
          <c:orientation val="minMax"/>
        </c:scaling>
        <c:delete val="0"/>
        <c:axPos val="r"/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543927608"/>
        <c:crosses val="max"/>
        <c:crossBetween val="between"/>
      </c:valAx>
      <c:catAx>
        <c:axId val="54392760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640167504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b-NO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nb-NO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b-N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nb-N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'[Kopi_Statistikk innledende kapittel ulykker 060219.xlsx]Ulykkestype dødsfall'!$A$40:$A$51</c:f>
              <c:strCache>
                <c:ptCount val="12"/>
                <c:pt idx="0">
                  <c:v>Annet</c:v>
                </c:pt>
                <c:pt idx="1">
                  <c:v>Kjemikalier</c:v>
                </c:pt>
                <c:pt idx="2">
                  <c:v>Stukket/kuttet av skarp/spiss gjenstand</c:v>
                </c:pt>
                <c:pt idx="3">
                  <c:v>Elektrisk spenning</c:v>
                </c:pt>
                <c:pt idx="4">
                  <c:v>Påført voldsskade</c:v>
                </c:pt>
                <c:pt idx="5">
                  <c:v>Velt</c:v>
                </c:pt>
                <c:pt idx="6">
                  <c:v>Eksplosjon, sprenging, brann</c:v>
                </c:pt>
                <c:pt idx="7">
                  <c:v>Sammenstøt/påkjørsel</c:v>
                </c:pt>
                <c:pt idx="8">
                  <c:v>Støt/treff av gjenstand</c:v>
                </c:pt>
                <c:pt idx="9">
                  <c:v>Fall</c:v>
                </c:pt>
                <c:pt idx="10">
                  <c:v>Annet - trafikkulykke</c:v>
                </c:pt>
                <c:pt idx="11">
                  <c:v>Klemt/fanget</c:v>
                </c:pt>
              </c:strCache>
            </c:strRef>
          </c:cat>
          <c:val>
            <c:numRef>
              <c:f>'[Kopi_Statistikk innledende kapittel ulykker 060219.xlsx]Ulykkestype dødsfall'!$B$40:$B$51</c:f>
              <c:numCache>
                <c:formatCode>0%</c:formatCode>
                <c:ptCount val="12"/>
                <c:pt idx="0">
                  <c:v>9.3896713615023469E-2</c:v>
                </c:pt>
                <c:pt idx="1">
                  <c:v>4.6948356807511738E-3</c:v>
                </c:pt>
                <c:pt idx="2">
                  <c:v>9.3896713615023476E-3</c:v>
                </c:pt>
                <c:pt idx="3">
                  <c:v>1.4084507042253521E-2</c:v>
                </c:pt>
                <c:pt idx="4">
                  <c:v>5.1643192488262914E-2</c:v>
                </c:pt>
                <c:pt idx="5">
                  <c:v>5.1643192488262914E-2</c:v>
                </c:pt>
                <c:pt idx="6">
                  <c:v>5.6338028169014086E-2</c:v>
                </c:pt>
                <c:pt idx="7">
                  <c:v>9.8591549295774641E-2</c:v>
                </c:pt>
                <c:pt idx="8">
                  <c:v>9.8591549295774641E-2</c:v>
                </c:pt>
                <c:pt idx="9">
                  <c:v>0.13615023474178403</c:v>
                </c:pt>
                <c:pt idx="10">
                  <c:v>0.14553990610328638</c:v>
                </c:pt>
                <c:pt idx="11">
                  <c:v>0.23943661971830985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F85-48F1-80FE-E1510317EE42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82"/>
        <c:axId val="798256456"/>
        <c:axId val="798255800"/>
      </c:barChart>
      <c:catAx>
        <c:axId val="79825645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798255800"/>
        <c:crosses val="autoZero"/>
        <c:auto val="1"/>
        <c:lblAlgn val="ctr"/>
        <c:lblOffset val="100"/>
        <c:noMultiLvlLbl val="0"/>
      </c:catAx>
      <c:valAx>
        <c:axId val="798255800"/>
        <c:scaling>
          <c:orientation val="minMax"/>
        </c:scaling>
        <c:delete val="1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crossAx val="79825645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800"/>
      </a:pPr>
      <a:endParaRPr lang="nb-NO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6.wmf"/><Relationship Id="rId2" Type="http://schemas.openxmlformats.org/officeDocument/2006/relationships/image" Target="../media/image15.wmf"/><Relationship Id="rId1" Type="http://schemas.openxmlformats.org/officeDocument/2006/relationships/image" Target="../media/image14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30C864-230E-43C6-914A-36EC0792697D}" type="datetimeFigureOut">
              <a:rPr lang="nb-NO" smtClean="0"/>
              <a:t>24.03.2019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79375" y="739775"/>
            <a:ext cx="6577013" cy="37004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9371285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15373" y="9371285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427EA4-EEC4-4849-9168-3880975EAB9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1237415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427EA4-EEC4-4849-9168-3880975EAB92}" type="slidenum">
              <a:rPr lang="nb-NO" smtClean="0"/>
              <a:t>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7325364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427EA4-EEC4-4849-9168-3880975EAB92}" type="slidenum">
              <a:rPr lang="nb-NO" smtClean="0"/>
              <a:t>12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6451802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nb-NO" dirty="0"/>
          </a:p>
          <a:p>
            <a:endParaRPr lang="en-GB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427EA4-EEC4-4849-9168-3880975EAB92}" type="slidenum">
              <a:rPr lang="nb-NO" smtClean="0"/>
              <a:t>14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4178861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Plassholder for lysbil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3" name="Plassholder for nota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b-NO" altLang="nb-NO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484" name="Plassholder for lysbildenumm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CC288EF0-5D9C-4DE2-A13F-31FF7D13FA57}" type="slidenum">
              <a:rPr lang="nb-NO" altLang="nb-NO" sz="1200" smtClean="0"/>
              <a:pPr/>
              <a:t>16</a:t>
            </a:fld>
            <a:endParaRPr lang="nb-NO" altLang="nb-NO" sz="1200"/>
          </a:p>
        </p:txBody>
      </p:sp>
    </p:spTree>
    <p:extLst>
      <p:ext uri="{BB962C8B-B14F-4D97-AF65-F5344CB8AC3E}">
        <p14:creationId xmlns:p14="http://schemas.microsoft.com/office/powerpoint/2010/main" val="405747913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Plassholder for lysbil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2531" name="Plassholder for nota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b-NO" altLang="nb-NO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532" name="Plassholder for lysbildenumm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81150FF-E3B7-42F7-B2A9-727063AEE3D9}" type="slidenum">
              <a:rPr lang="nb-NO" altLang="nb-NO" sz="1200" smtClean="0"/>
              <a:pPr/>
              <a:t>17</a:t>
            </a:fld>
            <a:endParaRPr lang="nb-NO" altLang="nb-NO" sz="1200"/>
          </a:p>
        </p:txBody>
      </p:sp>
    </p:spTree>
    <p:extLst>
      <p:ext uri="{BB962C8B-B14F-4D97-AF65-F5344CB8AC3E}">
        <p14:creationId xmlns:p14="http://schemas.microsoft.com/office/powerpoint/2010/main" val="351284836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Plassholder for lysbil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579" name="Plassholder for nota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nb-NO" altLang="nb-NO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580" name="Plassholder for lysbildenumm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A3459EB-2177-46E9-93E4-36CD87768081}" type="slidenum">
              <a:rPr lang="nb-NO" altLang="nb-NO" sz="1200" smtClean="0"/>
              <a:pPr/>
              <a:t>18</a:t>
            </a:fld>
            <a:endParaRPr lang="nb-NO" altLang="nb-NO" sz="1200"/>
          </a:p>
        </p:txBody>
      </p:sp>
    </p:spTree>
    <p:extLst>
      <p:ext uri="{BB962C8B-B14F-4D97-AF65-F5344CB8AC3E}">
        <p14:creationId xmlns:p14="http://schemas.microsoft.com/office/powerpoint/2010/main" val="68234069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Plassholder for lysbil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6627" name="Plassholder for nota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b-NO" altLang="nb-NO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nb-NO" altLang="nb-NO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628" name="Plassholder for lysbildenumm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9BF50097-401D-4603-B6EE-6F4A240A2051}" type="slidenum">
              <a:rPr lang="nb-NO" altLang="nb-NO" sz="1200" smtClean="0"/>
              <a:pPr/>
              <a:t>19</a:t>
            </a:fld>
            <a:endParaRPr lang="nb-NO" altLang="nb-NO" sz="1200"/>
          </a:p>
        </p:txBody>
      </p:sp>
    </p:spTree>
    <p:extLst>
      <p:ext uri="{BB962C8B-B14F-4D97-AF65-F5344CB8AC3E}">
        <p14:creationId xmlns:p14="http://schemas.microsoft.com/office/powerpoint/2010/main" val="84864381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427EA4-EEC4-4849-9168-3880975EAB92}" type="slidenum">
              <a:rPr lang="nb-NO" smtClean="0"/>
              <a:t>22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1312360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>
          <a:xfrm>
            <a:off x="538497" y="4821581"/>
            <a:ext cx="5388610" cy="4439841"/>
          </a:xfrm>
        </p:spPr>
        <p:txBody>
          <a:bodyPr/>
          <a:lstStyle/>
          <a:p>
            <a:endParaRPr lang="nb-NO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427EA4-EEC4-4849-9168-3880975EAB92}" type="slidenum">
              <a:rPr lang="nb-NO" smtClean="0"/>
              <a:t>23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363014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947E38A-C377-42AB-843B-B4DE332FEE33}" type="slidenum">
              <a:rPr lang="nb-NO" smtClean="0"/>
              <a:pPr>
                <a:defRPr/>
              </a:pPr>
              <a:t>24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0846571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947E38A-C377-42AB-843B-B4DE332FEE33}" type="slidenum">
              <a:rPr lang="nb-NO" smtClean="0"/>
              <a:pPr>
                <a:defRPr/>
              </a:pPr>
              <a:t>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0638536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427EA4-EEC4-4849-9168-3880975EAB92}" type="slidenum">
              <a:rPr lang="nb-NO" smtClean="0"/>
              <a:t>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551939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427EA4-EEC4-4849-9168-3880975EAB92}" type="slidenum">
              <a:rPr lang="nb-NO" smtClean="0"/>
              <a:t>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5208217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427EA4-EEC4-4849-9168-3880975EAB92}" type="slidenum">
              <a:rPr lang="nb-NO" smtClean="0"/>
              <a:t>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5648426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427EA4-EEC4-4849-9168-3880975EAB92}" type="slidenum">
              <a:rPr lang="nb-NO" smtClean="0"/>
              <a:t>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320388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427EA4-EEC4-4849-9168-3880975EAB92}" type="slidenum">
              <a:rPr lang="nb-NO" smtClean="0"/>
              <a:t>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095645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427EA4-EEC4-4849-9168-3880975EAB92}" type="slidenum">
              <a:rPr lang="nb-NO" smtClean="0"/>
              <a:t>10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366907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Årlig utarbeider arbeidstilsynet et Risikobilde som er et faglig underlag for Arbeidstilsynet for å prioritere aktiviteter. I Risikobilde presenteres arbeidsmiljøproblemer som Arbeidstilsynet bør iverksette aktiviteter mot. For å redusere antall arbeidsulykker og skader i det landbaserte arbeidsliv er følgende arbeidsmiljøproblem prioritert: </a:t>
            </a:r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427EA4-EEC4-4849-9168-3880975EAB92}" type="slidenum">
              <a:rPr lang="nb-NO" smtClean="0"/>
              <a:t>11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0290267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" y="283"/>
            <a:ext cx="12190993" cy="6857434"/>
          </a:xfrm>
          <a:prstGeom prst="rect">
            <a:avLst/>
          </a:prstGeom>
        </p:spPr>
      </p:pic>
      <p:sp>
        <p:nvSpPr>
          <p:cNvPr id="2" name="Tittel 1"/>
          <p:cNvSpPr>
            <a:spLocks noGrp="1"/>
          </p:cNvSpPr>
          <p:nvPr>
            <p:ph type="ctrTitle" hasCustomPrompt="1"/>
          </p:nvPr>
        </p:nvSpPr>
        <p:spPr>
          <a:xfrm>
            <a:off x="576072" y="1699686"/>
            <a:ext cx="7665885" cy="1661993"/>
          </a:xfrm>
        </p:spPr>
        <p:txBody>
          <a:bodyPr anchor="b">
            <a:spAutoFit/>
          </a:bodyPr>
          <a:lstStyle>
            <a:lvl1pPr algn="l">
              <a:lnSpc>
                <a:spcPct val="90000"/>
              </a:lnSpc>
              <a:defRPr sz="6000" b="1"/>
            </a:lvl1pPr>
          </a:lstStyle>
          <a:p>
            <a:r>
              <a:rPr lang="nb-NO" dirty="0"/>
              <a:t>Klikk for å redigere </a:t>
            </a:r>
            <a:br>
              <a:rPr lang="nb-NO" dirty="0"/>
            </a:br>
            <a:r>
              <a:rPr lang="nb-NO" dirty="0"/>
              <a:t>tittelstil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576072" y="4121018"/>
            <a:ext cx="7665885" cy="384721"/>
          </a:xfrm>
        </p:spPr>
        <p:txBody>
          <a:bodyPr>
            <a:spAutoFit/>
          </a:bodyPr>
          <a:lstStyle>
            <a:lvl1pPr marL="0" indent="0" algn="l">
              <a:buNone/>
              <a:defRPr sz="25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4ABC0D-6613-4005-A6DD-1FBD8BA235D9}" type="datetime1">
              <a:rPr lang="nb-NO" smtClean="0"/>
              <a:t>24.03.2019</a:t>
            </a:fld>
            <a:endParaRPr lang="nb-NO"/>
          </a:p>
        </p:txBody>
      </p:sp>
      <p:pic>
        <p:nvPicPr>
          <p:cNvPr id="1026" name="Picture 2" descr="Z:\Arbeidstilsynet\2016\Til_koding\at_ppt_mal folder\Links\AT_horisontal_logo_RGB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649" y="6013964"/>
            <a:ext cx="2076012" cy="526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17767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1AF42C-490B-47F6-A562-7271E6CC0CB3}" type="datetime1">
              <a:rPr lang="nb-NO" smtClean="0"/>
              <a:t>24.03.2019</a:t>
            </a:fld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160C1-CA93-4BE0-8F6C-A5F0DB3D50DC}" type="slidenum">
              <a:rPr lang="nb-NO" smtClean="0"/>
              <a:t>‹#›</a:t>
            </a:fld>
            <a:endParaRPr lang="nb-NO"/>
          </a:p>
        </p:txBody>
      </p:sp>
      <p:sp>
        <p:nvSpPr>
          <p:cNvPr id="8" name="Plassholder for innhold 2"/>
          <p:cNvSpPr>
            <a:spLocks noGrp="1"/>
          </p:cNvSpPr>
          <p:nvPr>
            <p:ph idx="1"/>
          </p:nvPr>
        </p:nvSpPr>
        <p:spPr>
          <a:xfrm>
            <a:off x="540068" y="1606378"/>
            <a:ext cx="5436680" cy="4532389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9" name="Plassholder for innhold 2"/>
          <p:cNvSpPr>
            <a:spLocks noGrp="1"/>
          </p:cNvSpPr>
          <p:nvPr>
            <p:ph idx="13"/>
          </p:nvPr>
        </p:nvSpPr>
        <p:spPr>
          <a:xfrm>
            <a:off x="6214377" y="1606377"/>
            <a:ext cx="5437555" cy="4532389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649" y="6295435"/>
            <a:ext cx="1333617" cy="338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36969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4471E-41C8-43AB-B476-534759D9AA57}" type="datetime1">
              <a:rPr lang="nb-NO" smtClean="0"/>
              <a:t>24.03.2019</a:t>
            </a:fld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160C1-CA93-4BE0-8F6C-A5F0DB3D50DC}" type="slidenum">
              <a:rPr lang="nb-NO" smtClean="0"/>
              <a:t>‹#›</a:t>
            </a:fld>
            <a:endParaRPr lang="nb-NO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649" y="6295435"/>
            <a:ext cx="1333617" cy="338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56678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ssholder for dato 3"/>
          <p:cNvSpPr>
            <a:spLocks noGrp="1"/>
          </p:cNvSpPr>
          <p:nvPr>
            <p:ph type="dt" sz="half" idx="10"/>
          </p:nvPr>
        </p:nvSpPr>
        <p:spPr>
          <a:xfrm>
            <a:off x="10211752" y="6438047"/>
            <a:ext cx="1440180" cy="153888"/>
          </a:xfrm>
        </p:spPr>
        <p:txBody>
          <a:bodyPr/>
          <a:lstStyle/>
          <a:p>
            <a:fld id="{E242CFEA-9867-47F9-ABE3-18813B966B80}" type="datetime1">
              <a:rPr lang="nb-NO" smtClean="0"/>
              <a:t>24.03.2019</a:t>
            </a:fld>
            <a:endParaRPr lang="nb-NO"/>
          </a:p>
        </p:txBody>
      </p:sp>
      <p:sp>
        <p:nvSpPr>
          <p:cNvPr id="13" name="Plassholder for lysbildenummer 5"/>
          <p:cNvSpPr>
            <a:spLocks noGrp="1"/>
          </p:cNvSpPr>
          <p:nvPr>
            <p:ph type="sldNum" sz="quarter" idx="12"/>
          </p:nvPr>
        </p:nvSpPr>
        <p:spPr>
          <a:xfrm>
            <a:off x="5735955" y="6438047"/>
            <a:ext cx="720090" cy="153888"/>
          </a:xfrm>
        </p:spPr>
        <p:txBody>
          <a:bodyPr/>
          <a:lstStyle/>
          <a:p>
            <a:fld id="{FD4160C1-CA93-4BE0-8F6C-A5F0DB3D50DC}" type="slidenum">
              <a:rPr lang="nb-NO" smtClean="0"/>
              <a:t>‹#›</a:t>
            </a:fld>
            <a:endParaRPr lang="nb-NO"/>
          </a:p>
        </p:txBody>
      </p:sp>
      <p:sp>
        <p:nvSpPr>
          <p:cNvPr id="14" name="Plassholder for tekst 6"/>
          <p:cNvSpPr>
            <a:spLocks noGrp="1"/>
          </p:cNvSpPr>
          <p:nvPr>
            <p:ph type="body" sz="quarter" idx="16"/>
          </p:nvPr>
        </p:nvSpPr>
        <p:spPr>
          <a:xfrm>
            <a:off x="540068" y="1606379"/>
            <a:ext cx="5436680" cy="384721"/>
          </a:xfrm>
        </p:spPr>
        <p:txBody>
          <a:bodyPr>
            <a:normAutofit/>
          </a:bodyPr>
          <a:lstStyle>
            <a:lvl1pPr marL="0" indent="0">
              <a:buNone/>
              <a:defRPr b="1"/>
            </a:lvl1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15" name="Plassholder for tekst 6"/>
          <p:cNvSpPr>
            <a:spLocks noGrp="1"/>
          </p:cNvSpPr>
          <p:nvPr>
            <p:ph type="body" sz="quarter" idx="17"/>
          </p:nvPr>
        </p:nvSpPr>
        <p:spPr>
          <a:xfrm>
            <a:off x="6215252" y="1606378"/>
            <a:ext cx="5436680" cy="384721"/>
          </a:xfrm>
        </p:spPr>
        <p:txBody>
          <a:bodyPr>
            <a:normAutofit/>
          </a:bodyPr>
          <a:lstStyle>
            <a:lvl1pPr marL="0" indent="0">
              <a:buNone/>
              <a:defRPr b="1"/>
            </a:lvl1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16" name="Plassholder for innhold 2"/>
          <p:cNvSpPr>
            <a:spLocks noGrp="1"/>
          </p:cNvSpPr>
          <p:nvPr>
            <p:ph idx="1"/>
          </p:nvPr>
        </p:nvSpPr>
        <p:spPr>
          <a:xfrm>
            <a:off x="540068" y="2232279"/>
            <a:ext cx="5436680" cy="390648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17" name="Plassholder for innhold 2"/>
          <p:cNvSpPr>
            <a:spLocks noGrp="1"/>
          </p:cNvSpPr>
          <p:nvPr>
            <p:ph idx="13"/>
          </p:nvPr>
        </p:nvSpPr>
        <p:spPr>
          <a:xfrm>
            <a:off x="6214377" y="2232278"/>
            <a:ext cx="5437555" cy="390648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18" name="Tittel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649" y="6295435"/>
            <a:ext cx="1333617" cy="338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04021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F1B2C3-4278-41AD-A3A2-3AE655AA3A99}" type="datetime1">
              <a:rPr lang="nb-NO" smtClean="0"/>
              <a:t>24.03.2019</a:t>
            </a:fld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160C1-CA93-4BE0-8F6C-A5F0DB3D50DC}" type="slidenum">
              <a:rPr lang="nb-NO" smtClean="0"/>
              <a:t>‹#›</a:t>
            </a:fld>
            <a:endParaRPr lang="nb-NO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649" y="6295435"/>
            <a:ext cx="1333617" cy="338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33140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" y="-7"/>
            <a:ext cx="12192025" cy="6858014"/>
          </a:xfrm>
          <a:prstGeom prst="rect">
            <a:avLst/>
          </a:prstGeom>
        </p:spPr>
      </p:pic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>
          <a:xfrm>
            <a:off x="831850" y="2779663"/>
            <a:ext cx="10515600" cy="1384995"/>
          </a:xfrm>
        </p:spPr>
        <p:txBody>
          <a:bodyPr anchor="t" anchorCtr="1">
            <a:spAutoFit/>
          </a:bodyPr>
          <a:lstStyle>
            <a:lvl1pPr algn="ctr">
              <a:lnSpc>
                <a:spcPct val="90000"/>
              </a:lnSpc>
              <a:defRPr sz="5000" b="1"/>
            </a:lvl1pPr>
          </a:lstStyle>
          <a:p>
            <a:r>
              <a:rPr lang="nb-NO" dirty="0"/>
              <a:t>Klikk for å </a:t>
            </a:r>
            <a:br>
              <a:rPr lang="nb-NO" dirty="0"/>
            </a:br>
            <a:r>
              <a:rPr lang="nb-NO" dirty="0"/>
              <a:t>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31850" y="2107088"/>
            <a:ext cx="10515600" cy="384721"/>
          </a:xfrm>
        </p:spPr>
        <p:txBody>
          <a:bodyPr anchor="b" anchorCtr="1">
            <a:spAutoFit/>
          </a:bodyPr>
          <a:lstStyle>
            <a:lvl1pPr marL="0" indent="0" algn="ctr">
              <a:buNone/>
              <a:defRPr sz="25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7265EE-3814-41EE-AB28-756D1ECC3FE8}" type="datetime1">
              <a:rPr lang="nb-NO" smtClean="0"/>
              <a:t>24.03.2019</a:t>
            </a:fld>
            <a:endParaRPr lang="nb-NO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649" y="6295435"/>
            <a:ext cx="1333617" cy="338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53203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, innhold og høy spalte (høyr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tel 1"/>
          <p:cNvSpPr>
            <a:spLocks noGrp="1"/>
          </p:cNvSpPr>
          <p:nvPr>
            <p:ph type="title"/>
          </p:nvPr>
        </p:nvSpPr>
        <p:spPr>
          <a:xfrm>
            <a:off x="540068" y="466698"/>
            <a:ext cx="5436680" cy="1107996"/>
          </a:xfrm>
        </p:spPr>
        <p:txBody>
          <a:bodyPr>
            <a:spAutoFit/>
          </a:bodyPr>
          <a:lstStyle>
            <a:lvl1pPr>
              <a:lnSpc>
                <a:spcPct val="90000"/>
              </a:lnSpc>
              <a:defRPr/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11" name="Plassholder for dato 3"/>
          <p:cNvSpPr>
            <a:spLocks noGrp="1"/>
          </p:cNvSpPr>
          <p:nvPr>
            <p:ph type="dt" sz="half" idx="10"/>
          </p:nvPr>
        </p:nvSpPr>
        <p:spPr>
          <a:xfrm>
            <a:off x="10211752" y="6438047"/>
            <a:ext cx="1440180" cy="153888"/>
          </a:xfrm>
        </p:spPr>
        <p:txBody>
          <a:bodyPr/>
          <a:lstStyle/>
          <a:p>
            <a:fld id="{5824525A-F767-40DE-A7D5-6CB34D4296D4}" type="datetime1">
              <a:rPr lang="nb-NO" smtClean="0"/>
              <a:t>24.03.2019</a:t>
            </a:fld>
            <a:endParaRPr lang="nb-NO"/>
          </a:p>
        </p:txBody>
      </p:sp>
      <p:sp>
        <p:nvSpPr>
          <p:cNvPr id="13" name="Plassholder for lysbildenummer 5"/>
          <p:cNvSpPr>
            <a:spLocks noGrp="1"/>
          </p:cNvSpPr>
          <p:nvPr>
            <p:ph type="sldNum" sz="quarter" idx="12"/>
          </p:nvPr>
        </p:nvSpPr>
        <p:spPr>
          <a:xfrm>
            <a:off x="5735955" y="6438047"/>
            <a:ext cx="720090" cy="153888"/>
          </a:xfrm>
        </p:spPr>
        <p:txBody>
          <a:bodyPr/>
          <a:lstStyle/>
          <a:p>
            <a:fld id="{FD4160C1-CA93-4BE0-8F6C-A5F0DB3D50DC}" type="slidenum">
              <a:rPr lang="nb-NO" smtClean="0"/>
              <a:t>‹#›</a:t>
            </a:fld>
            <a:endParaRPr lang="nb-NO"/>
          </a:p>
        </p:txBody>
      </p:sp>
      <p:sp>
        <p:nvSpPr>
          <p:cNvPr id="16" name="Plassholder for innhold 2"/>
          <p:cNvSpPr>
            <a:spLocks noGrp="1"/>
          </p:cNvSpPr>
          <p:nvPr>
            <p:ph idx="1"/>
          </p:nvPr>
        </p:nvSpPr>
        <p:spPr>
          <a:xfrm>
            <a:off x="540068" y="2232279"/>
            <a:ext cx="5436680" cy="390648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17" name="Plassholder for innhold 2"/>
          <p:cNvSpPr>
            <a:spLocks noGrp="1"/>
          </p:cNvSpPr>
          <p:nvPr>
            <p:ph idx="13"/>
          </p:nvPr>
        </p:nvSpPr>
        <p:spPr>
          <a:xfrm>
            <a:off x="6214377" y="466698"/>
            <a:ext cx="5437555" cy="567206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649" y="6295435"/>
            <a:ext cx="1333617" cy="338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4160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vslutnings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bilde 8"/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12192000" cy="6858000"/>
          </a:xfr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tIns="36000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nb-NO"/>
              <a:t>Klikk ikonet for å legge til et bilde</a:t>
            </a:r>
            <a:endParaRPr lang="nb-NO" dirty="0"/>
          </a:p>
        </p:txBody>
      </p:sp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>
          <a:xfrm>
            <a:off x="838200" y="2598004"/>
            <a:ext cx="10515600" cy="1661993"/>
          </a:xfrm>
        </p:spPr>
        <p:txBody>
          <a:bodyPr anchor="ctr" anchorCtr="1">
            <a:spAutoFit/>
          </a:bodyPr>
          <a:lstStyle>
            <a:lvl1pPr algn="ctr">
              <a:lnSpc>
                <a:spcPct val="90000"/>
              </a:lnSpc>
              <a:defRPr sz="6000" b="1"/>
            </a:lvl1pPr>
          </a:lstStyle>
          <a:p>
            <a:r>
              <a:rPr lang="nb-NO" dirty="0"/>
              <a:t>Klikk for å </a:t>
            </a:r>
            <a:br>
              <a:rPr lang="nb-NO" dirty="0"/>
            </a:br>
            <a:r>
              <a:rPr lang="nb-NO" dirty="0"/>
              <a:t>redigere tittelstil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649" y="6295435"/>
            <a:ext cx="1333617" cy="338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2089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43ECF-CAA1-4514-8972-EB4925306082}" type="datetime1">
              <a:rPr lang="nb-NO" smtClean="0"/>
              <a:t>24.03.2019</a:t>
            </a:fld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160C1-CA93-4BE0-8F6C-A5F0DB3D50DC}" type="slidenum">
              <a:rPr lang="nb-NO" smtClean="0"/>
              <a:t>‹#›</a:t>
            </a:fld>
            <a:endParaRPr lang="nb-NO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649" y="6295435"/>
            <a:ext cx="1333617" cy="338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1050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540068" y="466698"/>
            <a:ext cx="11111864" cy="553998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540068" y="1606378"/>
            <a:ext cx="11111864" cy="4532389"/>
          </a:xfrm>
          <a:prstGeom prst="rect">
            <a:avLst/>
          </a:prstGeom>
        </p:spPr>
        <p:txBody>
          <a:bodyPr vert="horz" wrap="square" lIns="0" tIns="0" rIns="0" bIns="0" rtlCol="0" anchor="t" anchorCtr="0">
            <a:normAutofit/>
          </a:bodyPr>
          <a:lstStyle/>
          <a:p>
            <a:pPr lvl="0"/>
            <a:r>
              <a:rPr lang="nb-NO" dirty="0"/>
              <a:t>Rediger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10211752" y="6438047"/>
            <a:ext cx="1440180" cy="153888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r">
              <a:spcBef>
                <a:spcPts val="0"/>
              </a:spcBef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F96636FE-DFBB-4959-B63B-7CD3EC69F7C6}" type="datetime1">
              <a:rPr lang="nb-NO" smtClean="0"/>
              <a:t>24.03.2019</a:t>
            </a:fld>
            <a:endParaRPr lang="nb-NO" dirty="0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540068" y="6438047"/>
            <a:ext cx="4114800" cy="153888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l">
              <a:spcBef>
                <a:spcPts val="0"/>
              </a:spcBef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5735955" y="6438047"/>
            <a:ext cx="720090" cy="153888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ctr">
              <a:spcBef>
                <a:spcPts val="0"/>
              </a:spcBef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FD4160C1-CA93-4BE0-8F6C-A5F0DB3D50DC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2338495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2" r:id="rId2"/>
    <p:sldLayoutId id="2147483650" r:id="rId3"/>
    <p:sldLayoutId id="2147483653" r:id="rId4"/>
    <p:sldLayoutId id="2147483654" r:id="rId5"/>
    <p:sldLayoutId id="2147483651" r:id="rId6"/>
    <p:sldLayoutId id="2147483663" r:id="rId7"/>
    <p:sldLayoutId id="2147483665" r:id="rId8"/>
    <p:sldLayoutId id="2147483655" r:id="rId9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ts val="0"/>
        </a:spcBef>
        <a:buNone/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78000" indent="-378000" algn="l" defTabSz="914400" rtl="0" eaLnBrk="1" latinLnBrk="0" hangingPunct="1">
        <a:lnSpc>
          <a:spcPct val="100000"/>
        </a:lnSpc>
        <a:spcBef>
          <a:spcPts val="0"/>
        </a:spcBef>
        <a:buFont typeface="Calibri" panose="020F0502020204030204" pitchFamily="34" charset="0"/>
        <a:buChar char="–"/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918000" indent="-198000" algn="l" defTabSz="914400" rtl="0" eaLnBrk="1" latinLnBrk="0" hangingPunct="1">
        <a:lnSpc>
          <a:spcPct val="100000"/>
        </a:lnSpc>
        <a:spcBef>
          <a:spcPts val="0"/>
        </a:spcBef>
        <a:buFont typeface="Calibri" panose="020F050202020403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16000" indent="-198000" algn="l" defTabSz="914400" rtl="0" eaLnBrk="1" latinLnBrk="0" hangingPunct="1">
        <a:lnSpc>
          <a:spcPct val="100000"/>
        </a:lnSpc>
        <a:spcBef>
          <a:spcPts val="0"/>
        </a:spcBef>
        <a:buFont typeface="Calibri" panose="020F0502020204030204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14000" indent="-198000" algn="l" defTabSz="914400" rtl="0" eaLnBrk="1" latinLnBrk="0" hangingPunct="1">
        <a:lnSpc>
          <a:spcPct val="100000"/>
        </a:lnSpc>
        <a:spcBef>
          <a:spcPts val="0"/>
        </a:spcBef>
        <a:buFont typeface="Calibri" panose="020F0502020204030204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512000" indent="-198000" algn="l" defTabSz="914400" rtl="0" eaLnBrk="1" latinLnBrk="0" hangingPunct="1">
        <a:lnSpc>
          <a:spcPct val="100000"/>
        </a:lnSpc>
        <a:spcBef>
          <a:spcPts val="0"/>
        </a:spcBef>
        <a:buFont typeface="Calibri" panose="020F0502020204030204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wm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9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5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14.w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tami.no/" TargetMode="External"/><Relationship Id="rId2" Type="http://schemas.openxmlformats.org/officeDocument/2006/relationships/hyperlink" Target="http://www.ssb.no/" TargetMode="External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3"/>
          <p:cNvSpPr>
            <a:spLocks noGrp="1"/>
          </p:cNvSpPr>
          <p:nvPr>
            <p:ph type="ctrTitle"/>
          </p:nvPr>
        </p:nvSpPr>
        <p:spPr>
          <a:xfrm>
            <a:off x="576072" y="1699686"/>
            <a:ext cx="7665885" cy="1661993"/>
          </a:xfrm>
        </p:spPr>
        <p:txBody>
          <a:bodyPr/>
          <a:lstStyle/>
          <a:p>
            <a:r>
              <a:rPr lang="nb-NO" dirty="0"/>
              <a:t>Hva går mest galt, og hvordan?</a:t>
            </a:r>
          </a:p>
        </p:txBody>
      </p:sp>
      <p:sp>
        <p:nvSpPr>
          <p:cNvPr id="5" name="Undertittel 4"/>
          <p:cNvSpPr>
            <a:spLocks noGrp="1"/>
          </p:cNvSpPr>
          <p:nvPr>
            <p:ph type="subTitle" idx="1"/>
          </p:nvPr>
        </p:nvSpPr>
        <p:spPr>
          <a:xfrm>
            <a:off x="576072" y="4121018"/>
            <a:ext cx="7665885" cy="769441"/>
          </a:xfrm>
        </p:spPr>
        <p:txBody>
          <a:bodyPr/>
          <a:lstStyle/>
          <a:p>
            <a:r>
              <a:rPr lang="nb-NO" dirty="0"/>
              <a:t>Sjefingeniør Bodil Aamnes Mostue, </a:t>
            </a:r>
          </a:p>
          <a:p>
            <a:r>
              <a:rPr lang="nb-NO" dirty="0"/>
              <a:t>Direktoratet for arbeidstilsynet</a:t>
            </a:r>
          </a:p>
        </p:txBody>
      </p:sp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FD346-A87B-43F4-82C8-85E448C0D81C}" type="datetime1">
              <a:rPr lang="nb-NO" smtClean="0"/>
              <a:t>24.03.2019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3456671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FCDD753-7B58-4FFA-B929-2B6FDD62F9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68" y="466698"/>
            <a:ext cx="11111864" cy="553998"/>
          </a:xfrm>
        </p:spPr>
        <p:txBody>
          <a:bodyPr/>
          <a:lstStyle/>
          <a:p>
            <a:r>
              <a:rPr lang="nb-NO" dirty="0"/>
              <a:t>Ulykkestype - </a:t>
            </a:r>
            <a:r>
              <a:rPr lang="nb-NO" sz="3200" dirty="0"/>
              <a:t>Arbeidsskadedødsfall 2012-2017</a:t>
            </a:r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7DFCCC4D-B1FD-46D4-AF87-2ECA02CD94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F1B2C3-4278-41AD-A3A2-3AE655AA3A99}" type="datetime1">
              <a:rPr lang="nb-NO" smtClean="0"/>
              <a:t>24.03.2019</a:t>
            </a:fld>
            <a:endParaRPr lang="nb-NO"/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1FBEEC77-A7DF-4E06-858B-A4BD92F2F46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26464911"/>
              </p:ext>
            </p:extLst>
          </p:nvPr>
        </p:nvGraphicFramePr>
        <p:xfrm>
          <a:off x="1039090" y="1438705"/>
          <a:ext cx="10235045" cy="48642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8629593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EF76AD2-FA5A-4291-A2B9-D10200D6EB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Prioriterte arbeidsmiljøproblem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E5100D0C-85B3-4FDF-B112-EEC527073F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b-NO" sz="2400" dirty="0"/>
              <a:t>Fallulykker ved arbeid i høyden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b-NO" sz="2400" dirty="0"/>
              <a:t>Ulykker med kjørbart arbeidsutstyr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b-NO" sz="2400" dirty="0"/>
              <a:t>Ulykker under arbeidsoperasjoner med løfteutstyr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b-NO" sz="2400" dirty="0"/>
              <a:t>Ulykker under bruk og vedlikehold maskiner og utstyr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b-NO" sz="2400" dirty="0"/>
              <a:t>Trafikkulykker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E6490893-CC59-4E52-82F6-DAB64B8D13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4471E-41C8-43AB-B476-534759D9AA57}" type="datetime1">
              <a:rPr lang="nb-NO" smtClean="0"/>
              <a:t>24.03.2019</a:t>
            </a:fld>
            <a:endParaRPr lang="nb-NO"/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63C070C9-6CC6-45D8-BA09-16D7303C6A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2525" y="4198968"/>
            <a:ext cx="3524108" cy="1982311"/>
          </a:xfrm>
          <a:prstGeom prst="rect">
            <a:avLst/>
          </a:prstGeom>
        </p:spPr>
      </p:pic>
      <p:pic>
        <p:nvPicPr>
          <p:cNvPr id="7" name="Picture 2" descr="C:\Users\sletta_t\Pictures\TYSA.Bilder-div eksempler -til Stig M\Rot.JPG">
            <a:extLst>
              <a:ext uri="{FF2B5EF4-FFF2-40B4-BE49-F238E27FC236}">
                <a16:creationId xmlns:a16="http://schemas.microsoft.com/office/drawing/2014/main" id="{B1E56F98-A59F-4ACA-B8C3-71B082BEBB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90" r="13643"/>
          <a:stretch/>
        </p:blipFill>
        <p:spPr bwMode="auto">
          <a:xfrm>
            <a:off x="8918822" y="388929"/>
            <a:ext cx="2919244" cy="3380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sletta_t\Pictures\TYSA.Bilder-div eksempler -til Stig M\Usikret arbeid på tak.JPG">
            <a:extLst>
              <a:ext uri="{FF2B5EF4-FFF2-40B4-BE49-F238E27FC236}">
                <a16:creationId xmlns:a16="http://schemas.microsoft.com/office/drawing/2014/main" id="{E9C760B8-25C4-4736-8C27-3A22DB8B3B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0" t="19535" r="19876"/>
          <a:stretch/>
        </p:blipFill>
        <p:spPr bwMode="auto">
          <a:xfrm>
            <a:off x="7628788" y="3343997"/>
            <a:ext cx="4435622" cy="3380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\\srvoamo01\jensen_e$\Mine dokumenter\Betongmast Bygg AS Støtvig 2012_03_12\IMG_0021.JPG">
            <a:extLst>
              <a:ext uri="{FF2B5EF4-FFF2-40B4-BE49-F238E27FC236}">
                <a16:creationId xmlns:a16="http://schemas.microsoft.com/office/drawing/2014/main" id="{CBA4BB52-C708-4511-81E9-64A301FF3F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1" y="4784650"/>
            <a:ext cx="2919524" cy="1946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7318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966A6DD2-D1B5-4145-AAF5-3382B30DFD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43ECF-CAA1-4514-8972-EB4925306082}" type="datetime1">
              <a:rPr lang="nb-NO" smtClean="0"/>
              <a:t>24.03.2019</a:t>
            </a:fld>
            <a:endParaRPr lang="nb-NO"/>
          </a:p>
        </p:txBody>
      </p:sp>
      <p:graphicFrame>
        <p:nvGraphicFramePr>
          <p:cNvPr id="4" name="Tabell 3">
            <a:extLst>
              <a:ext uri="{FF2B5EF4-FFF2-40B4-BE49-F238E27FC236}">
                <a16:creationId xmlns:a16="http://schemas.microsoft.com/office/drawing/2014/main" id="{8BBFD64E-3F25-42E9-98AB-BFB19C72A19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30541091"/>
              </p:ext>
            </p:extLst>
          </p:nvPr>
        </p:nvGraphicFramePr>
        <p:xfrm>
          <a:off x="584791" y="1606550"/>
          <a:ext cx="10792047" cy="421963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066167">
                  <a:extLst>
                    <a:ext uri="{9D8B030D-6E8A-4147-A177-3AD203B41FA5}">
                      <a16:colId xmlns:a16="http://schemas.microsoft.com/office/drawing/2014/main" val="302546411"/>
                    </a:ext>
                  </a:extLst>
                </a:gridCol>
                <a:gridCol w="1078932">
                  <a:extLst>
                    <a:ext uri="{9D8B030D-6E8A-4147-A177-3AD203B41FA5}">
                      <a16:colId xmlns:a16="http://schemas.microsoft.com/office/drawing/2014/main" val="11075844"/>
                    </a:ext>
                  </a:extLst>
                </a:gridCol>
                <a:gridCol w="1079653">
                  <a:extLst>
                    <a:ext uri="{9D8B030D-6E8A-4147-A177-3AD203B41FA5}">
                      <a16:colId xmlns:a16="http://schemas.microsoft.com/office/drawing/2014/main" val="4079985408"/>
                    </a:ext>
                  </a:extLst>
                </a:gridCol>
                <a:gridCol w="1079653">
                  <a:extLst>
                    <a:ext uri="{9D8B030D-6E8A-4147-A177-3AD203B41FA5}">
                      <a16:colId xmlns:a16="http://schemas.microsoft.com/office/drawing/2014/main" val="806293664"/>
                    </a:ext>
                  </a:extLst>
                </a:gridCol>
                <a:gridCol w="1078932">
                  <a:extLst>
                    <a:ext uri="{9D8B030D-6E8A-4147-A177-3AD203B41FA5}">
                      <a16:colId xmlns:a16="http://schemas.microsoft.com/office/drawing/2014/main" val="2071699270"/>
                    </a:ext>
                  </a:extLst>
                </a:gridCol>
                <a:gridCol w="1079653">
                  <a:extLst>
                    <a:ext uri="{9D8B030D-6E8A-4147-A177-3AD203B41FA5}">
                      <a16:colId xmlns:a16="http://schemas.microsoft.com/office/drawing/2014/main" val="1813154503"/>
                    </a:ext>
                  </a:extLst>
                </a:gridCol>
                <a:gridCol w="1079653">
                  <a:extLst>
                    <a:ext uri="{9D8B030D-6E8A-4147-A177-3AD203B41FA5}">
                      <a16:colId xmlns:a16="http://schemas.microsoft.com/office/drawing/2014/main" val="2211086708"/>
                    </a:ext>
                  </a:extLst>
                </a:gridCol>
                <a:gridCol w="1249404">
                  <a:extLst>
                    <a:ext uri="{9D8B030D-6E8A-4147-A177-3AD203B41FA5}">
                      <a16:colId xmlns:a16="http://schemas.microsoft.com/office/drawing/2014/main" val="4186975771"/>
                    </a:ext>
                  </a:extLst>
                </a:gridCol>
              </a:tblGrid>
              <a:tr h="1338669"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b-NO" sz="1600" b="0" dirty="0">
                          <a:effectLst/>
                        </a:rPr>
                        <a:t>Næringer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b-NO" sz="1600" b="0" dirty="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b-NO" sz="1600" b="0" dirty="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b-NO" sz="1600" b="0" dirty="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b-NO" sz="1600" b="0" dirty="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b-NO" sz="1600" b="0" dirty="0">
                          <a:effectLst/>
                        </a:rPr>
                        <a:t>Arbeidsmiljøproblem</a:t>
                      </a:r>
                      <a:endParaRPr lang="nb-NO" sz="1600" b="0" dirty="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468" marR="6546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b-NO" sz="1600" b="0" dirty="0">
                          <a:effectLst/>
                        </a:rPr>
                        <a:t>Jord-, skogbruk, fiske (inkl. akvakultur)</a:t>
                      </a:r>
                      <a:endParaRPr lang="nb-NO" sz="1600" b="0" dirty="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468" marR="6546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b-NO" sz="1600" b="0">
                          <a:effectLst/>
                        </a:rPr>
                        <a:t>Bergverks-drift og utvinning</a:t>
                      </a:r>
                      <a:endParaRPr lang="nb-NO" sz="1600" b="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468" marR="6546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b-NO" sz="1600" b="0">
                          <a:effectLst/>
                        </a:rPr>
                        <a:t>Industri </a:t>
                      </a:r>
                      <a:endParaRPr lang="nb-NO" sz="1600" b="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468" marR="6546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b-NO" sz="1600" b="0">
                          <a:effectLst/>
                        </a:rPr>
                        <a:t>Kraft og vann-forsyning, inkl. avløp og renovasjon</a:t>
                      </a:r>
                      <a:endParaRPr lang="nb-NO" sz="1600" b="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468" marR="6546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b-NO" sz="1600" b="0">
                          <a:effectLst/>
                        </a:rPr>
                        <a:t>Bygg og anlegg</a:t>
                      </a:r>
                      <a:endParaRPr lang="nb-NO" sz="1600" b="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468" marR="6546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b-NO" sz="1600" b="0">
                          <a:effectLst/>
                        </a:rPr>
                        <a:t>Transport og lagring</a:t>
                      </a:r>
                      <a:endParaRPr lang="nb-NO" sz="1600" b="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468" marR="6546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b-NO" sz="1600" b="0">
                          <a:effectLst/>
                        </a:rPr>
                        <a:t>Forretnings-messig tjeneste-yting</a:t>
                      </a:r>
                      <a:endParaRPr lang="nb-NO" sz="1600" b="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468" marR="65468" marT="0" marB="0"/>
                </a:tc>
                <a:extLst>
                  <a:ext uri="{0D108BD9-81ED-4DB2-BD59-A6C34878D82A}">
                    <a16:rowId xmlns:a16="http://schemas.microsoft.com/office/drawing/2014/main" val="3039564716"/>
                  </a:ext>
                </a:extLst>
              </a:tr>
              <a:tr h="42839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b-NO" sz="1600" b="0">
                          <a:effectLst/>
                        </a:rPr>
                        <a:t>Fallulykker ved arbeid i høyden</a:t>
                      </a:r>
                      <a:endParaRPr lang="nb-NO" sz="1600" b="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468" marR="6546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b-NO" sz="1600" b="0">
                          <a:effectLst/>
                        </a:rPr>
                        <a:t>X</a:t>
                      </a:r>
                      <a:endParaRPr lang="nb-NO" sz="1600" b="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468" marR="6546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b-NO" sz="1600" b="0">
                          <a:effectLst/>
                        </a:rPr>
                        <a:t> </a:t>
                      </a:r>
                      <a:endParaRPr lang="nb-NO" sz="1600" b="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468" marR="6546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b-NO" sz="1600" b="0">
                          <a:effectLst/>
                        </a:rPr>
                        <a:t>X</a:t>
                      </a:r>
                      <a:endParaRPr lang="nb-NO" sz="1600" b="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468" marR="6546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b-NO" sz="1600" b="0">
                          <a:effectLst/>
                        </a:rPr>
                        <a:t>X</a:t>
                      </a:r>
                      <a:endParaRPr lang="nb-NO" sz="1600" b="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468" marR="6546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b-NO" sz="1600" b="0">
                          <a:effectLst/>
                        </a:rPr>
                        <a:t>X</a:t>
                      </a:r>
                      <a:endParaRPr lang="nb-NO" sz="1600" b="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468" marR="6546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b-NO" sz="1600" b="0">
                          <a:effectLst/>
                        </a:rPr>
                        <a:t>X</a:t>
                      </a:r>
                      <a:endParaRPr lang="nb-NO" sz="1600" b="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468" marR="6546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b-NO" sz="1600" b="0">
                          <a:effectLst/>
                        </a:rPr>
                        <a:t> </a:t>
                      </a:r>
                      <a:endParaRPr lang="nb-NO" sz="1600" b="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468" marR="65468" marT="0" marB="0"/>
                </a:tc>
                <a:extLst>
                  <a:ext uri="{0D108BD9-81ED-4DB2-BD59-A6C34878D82A}">
                    <a16:rowId xmlns:a16="http://schemas.microsoft.com/office/drawing/2014/main" val="3982494925"/>
                  </a:ext>
                </a:extLst>
              </a:tr>
              <a:tr h="42839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b-NO" sz="1600" b="0">
                          <a:effectLst/>
                        </a:rPr>
                        <a:t>Ulykker med kjørbart arbeidsutstyr</a:t>
                      </a:r>
                      <a:endParaRPr lang="nb-NO" sz="1600" b="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468" marR="6546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b-NO" sz="1600" b="0">
                          <a:effectLst/>
                        </a:rPr>
                        <a:t>X</a:t>
                      </a:r>
                      <a:endParaRPr lang="nb-NO" sz="1600" b="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468" marR="6546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b-NO" sz="1600" b="0">
                          <a:effectLst/>
                        </a:rPr>
                        <a:t>X</a:t>
                      </a:r>
                      <a:endParaRPr lang="nb-NO" sz="1600" b="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468" marR="6546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b-NO" sz="1600" b="0">
                          <a:effectLst/>
                        </a:rPr>
                        <a:t> </a:t>
                      </a:r>
                      <a:endParaRPr lang="nb-NO" sz="1600" b="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468" marR="6546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b-NO" sz="1600" b="0">
                          <a:effectLst/>
                        </a:rPr>
                        <a:t> </a:t>
                      </a:r>
                      <a:endParaRPr lang="nb-NO" sz="1600" b="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468" marR="6546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b-NO" sz="1600" b="0">
                          <a:effectLst/>
                        </a:rPr>
                        <a:t>X</a:t>
                      </a:r>
                      <a:endParaRPr lang="nb-NO" sz="1600" b="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468" marR="6546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b-NO" sz="1600" b="0">
                          <a:effectLst/>
                        </a:rPr>
                        <a:t> </a:t>
                      </a:r>
                      <a:endParaRPr lang="nb-NO" sz="1600" b="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468" marR="6546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b-NO" sz="1600" b="0">
                          <a:effectLst/>
                        </a:rPr>
                        <a:t> </a:t>
                      </a:r>
                      <a:endParaRPr lang="nb-NO" sz="1600" b="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468" marR="65468" marT="0" marB="0"/>
                </a:tc>
                <a:extLst>
                  <a:ext uri="{0D108BD9-81ED-4DB2-BD59-A6C34878D82A}">
                    <a16:rowId xmlns:a16="http://schemas.microsoft.com/office/drawing/2014/main" val="4281093806"/>
                  </a:ext>
                </a:extLst>
              </a:tr>
              <a:tr h="64631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b-NO" sz="1600" b="0">
                          <a:effectLst/>
                        </a:rPr>
                        <a:t>Ulykker under arbeidsoperasjoner med løfteutstyr</a:t>
                      </a:r>
                      <a:endParaRPr lang="nb-NO" sz="1600" b="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468" marR="6546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b-NO" sz="1600" b="0">
                          <a:effectLst/>
                        </a:rPr>
                        <a:t> </a:t>
                      </a:r>
                      <a:endParaRPr lang="nb-NO" sz="1600" b="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468" marR="6546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b-NO" sz="1600" b="0">
                          <a:effectLst/>
                        </a:rPr>
                        <a:t> </a:t>
                      </a:r>
                      <a:endParaRPr lang="nb-NO" sz="1600" b="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468" marR="6546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b-NO" sz="1600" b="0">
                          <a:effectLst/>
                        </a:rPr>
                        <a:t> </a:t>
                      </a:r>
                      <a:endParaRPr lang="nb-NO" sz="1600" b="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468" marR="6546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b-NO" sz="1600" b="0">
                          <a:effectLst/>
                        </a:rPr>
                        <a:t> </a:t>
                      </a:r>
                      <a:endParaRPr lang="nb-NO" sz="1600" b="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468" marR="6546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b-NO" sz="1600" b="0">
                          <a:effectLst/>
                        </a:rPr>
                        <a:t>X</a:t>
                      </a:r>
                      <a:endParaRPr lang="nb-NO" sz="1600" b="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468" marR="6546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b-NO" sz="1600" b="0">
                          <a:effectLst/>
                        </a:rPr>
                        <a:t>X</a:t>
                      </a:r>
                      <a:endParaRPr lang="nb-NO" sz="1600" b="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468" marR="6546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b-NO" sz="1600" b="0">
                          <a:effectLst/>
                        </a:rPr>
                        <a:t>X</a:t>
                      </a:r>
                      <a:endParaRPr lang="nb-NO" sz="1600" b="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468" marR="65468" marT="0" marB="0"/>
                </a:tc>
                <a:extLst>
                  <a:ext uri="{0D108BD9-81ED-4DB2-BD59-A6C34878D82A}">
                    <a16:rowId xmlns:a16="http://schemas.microsoft.com/office/drawing/2014/main" val="781059321"/>
                  </a:ext>
                </a:extLst>
              </a:tr>
              <a:tr h="64631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b-NO" sz="1600" b="0" dirty="0">
                          <a:effectLst/>
                        </a:rPr>
                        <a:t>Ulykker under bruk og vedlikehold av maskiner og utstyr</a:t>
                      </a:r>
                      <a:endParaRPr lang="nb-NO" sz="1600" b="0" dirty="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468" marR="6546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b-NO" sz="1600" b="0">
                          <a:effectLst/>
                        </a:rPr>
                        <a:t>X</a:t>
                      </a:r>
                      <a:endParaRPr lang="nb-NO" sz="1600" b="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468" marR="6546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b-NO" sz="1600" b="0">
                          <a:effectLst/>
                        </a:rPr>
                        <a:t>X</a:t>
                      </a:r>
                      <a:endParaRPr lang="nb-NO" sz="1600" b="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468" marR="6546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b-NO" sz="1600" b="0">
                          <a:effectLst/>
                        </a:rPr>
                        <a:t>X</a:t>
                      </a:r>
                      <a:endParaRPr lang="nb-NO" sz="1600" b="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468" marR="6546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b-NO" sz="1600" b="0">
                          <a:effectLst/>
                        </a:rPr>
                        <a:t>X</a:t>
                      </a:r>
                      <a:endParaRPr lang="nb-NO" sz="1600" b="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468" marR="6546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b-NO" sz="1600" b="0">
                          <a:effectLst/>
                        </a:rPr>
                        <a:t>X</a:t>
                      </a:r>
                      <a:endParaRPr lang="nb-NO" sz="1600" b="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468" marR="6546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b-NO" sz="1600" b="0">
                          <a:effectLst/>
                        </a:rPr>
                        <a:t> </a:t>
                      </a:r>
                      <a:endParaRPr lang="nb-NO" sz="1600" b="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468" marR="6546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b-NO" sz="1600" b="0">
                          <a:effectLst/>
                        </a:rPr>
                        <a:t> </a:t>
                      </a:r>
                      <a:endParaRPr lang="nb-NO" sz="1600" b="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468" marR="65468" marT="0" marB="0"/>
                </a:tc>
                <a:extLst>
                  <a:ext uri="{0D108BD9-81ED-4DB2-BD59-A6C34878D82A}">
                    <a16:rowId xmlns:a16="http://schemas.microsoft.com/office/drawing/2014/main" val="861397363"/>
                  </a:ext>
                </a:extLst>
              </a:tr>
              <a:tr h="21113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b-NO" sz="1600" b="0" dirty="0">
                          <a:effectLst/>
                        </a:rPr>
                        <a:t>Trafikkulykker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nb-NO" sz="1600" b="0" dirty="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468" marR="6546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b-NO" sz="1600" b="0">
                          <a:effectLst/>
                        </a:rPr>
                        <a:t> </a:t>
                      </a:r>
                      <a:endParaRPr lang="nb-NO" sz="1600" b="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468" marR="6546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b-NO" sz="1600" b="0">
                          <a:effectLst/>
                        </a:rPr>
                        <a:t> </a:t>
                      </a:r>
                      <a:endParaRPr lang="nb-NO" sz="1600" b="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468" marR="6546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b-NO" sz="1600" b="0">
                          <a:effectLst/>
                        </a:rPr>
                        <a:t> </a:t>
                      </a:r>
                      <a:endParaRPr lang="nb-NO" sz="1600" b="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468" marR="6546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b-NO" sz="1600" b="0">
                          <a:effectLst/>
                        </a:rPr>
                        <a:t> </a:t>
                      </a:r>
                      <a:endParaRPr lang="nb-NO" sz="1600" b="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468" marR="6546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b-NO" sz="1600" b="0">
                          <a:effectLst/>
                        </a:rPr>
                        <a:t> </a:t>
                      </a:r>
                      <a:endParaRPr lang="nb-NO" sz="1600" b="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468" marR="6546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b-NO" sz="1600" b="0">
                          <a:effectLst/>
                        </a:rPr>
                        <a:t>X</a:t>
                      </a:r>
                      <a:endParaRPr lang="nb-NO" sz="1600" b="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468" marR="6546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b-NO" sz="1600" b="0" dirty="0">
                          <a:effectLst/>
                        </a:rPr>
                        <a:t> </a:t>
                      </a:r>
                      <a:endParaRPr lang="nb-NO" sz="1600" b="0" dirty="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468" marR="65468" marT="0" marB="0"/>
                </a:tc>
                <a:extLst>
                  <a:ext uri="{0D108BD9-81ED-4DB2-BD59-A6C34878D82A}">
                    <a16:rowId xmlns:a16="http://schemas.microsoft.com/office/drawing/2014/main" val="2853197188"/>
                  </a:ext>
                </a:extLst>
              </a:tr>
            </a:tbl>
          </a:graphicData>
        </a:graphic>
      </p:graphicFrame>
      <p:sp>
        <p:nvSpPr>
          <p:cNvPr id="5" name="Tittel 1">
            <a:extLst>
              <a:ext uri="{FF2B5EF4-FFF2-40B4-BE49-F238E27FC236}">
                <a16:creationId xmlns:a16="http://schemas.microsoft.com/office/drawing/2014/main" id="{14722ED5-1369-4A3F-A6B9-B94C7B5EC8DD}"/>
              </a:ext>
            </a:extLst>
          </p:cNvPr>
          <p:cNvSpPr txBox="1">
            <a:spLocks/>
          </p:cNvSpPr>
          <p:nvPr/>
        </p:nvSpPr>
        <p:spPr>
          <a:xfrm>
            <a:off x="540068" y="466698"/>
            <a:ext cx="11111864" cy="55399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ts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dirty="0"/>
              <a:t>Arbeidsmiljøproblem og utsatte næringer</a:t>
            </a:r>
          </a:p>
        </p:txBody>
      </p:sp>
    </p:spTree>
    <p:extLst>
      <p:ext uri="{BB962C8B-B14F-4D97-AF65-F5344CB8AC3E}">
        <p14:creationId xmlns:p14="http://schemas.microsoft.com/office/powerpoint/2010/main" val="18634069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8FEC423-C866-4661-87F8-5AC3D08FD1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Bygg og anlegg</a:t>
            </a:r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57667E8F-A937-4649-A44E-CF68825FF0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F1B2C3-4278-41AD-A3A2-3AE655AA3A99}" type="datetime1">
              <a:rPr lang="nb-NO" smtClean="0"/>
              <a:t>24.03.2019</a:t>
            </a:fld>
            <a:endParaRPr lang="nb-NO"/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EA512771-64C5-4DE6-A743-EFD9A4B16CA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938" t="8446" r="66335" b="11704"/>
          <a:stretch/>
        </p:blipFill>
        <p:spPr>
          <a:xfrm rot="878995">
            <a:off x="4388426" y="1577704"/>
            <a:ext cx="3044536" cy="4303334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5" name="Bilde 4">
            <a:extLst>
              <a:ext uri="{FF2B5EF4-FFF2-40B4-BE49-F238E27FC236}">
                <a16:creationId xmlns:a16="http://schemas.microsoft.com/office/drawing/2014/main" id="{CD03BAA6-745A-4D41-A064-BA8F8E02652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852" t="8174" r="66250" b="11162"/>
          <a:stretch/>
        </p:blipFill>
        <p:spPr>
          <a:xfrm rot="883898">
            <a:off x="7697257" y="1576451"/>
            <a:ext cx="3044536" cy="4305842"/>
          </a:xfrm>
          <a:prstGeom prst="rect">
            <a:avLst/>
          </a:prstGeom>
        </p:spPr>
      </p:pic>
      <p:pic>
        <p:nvPicPr>
          <p:cNvPr id="6" name="Bilde 5">
            <a:extLst>
              <a:ext uri="{FF2B5EF4-FFF2-40B4-BE49-F238E27FC236}">
                <a16:creationId xmlns:a16="http://schemas.microsoft.com/office/drawing/2014/main" id="{A3B357F3-1F1A-4346-A208-4C8ADCFAC40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938" t="9531" r="66249" b="10891"/>
          <a:stretch/>
        </p:blipFill>
        <p:spPr>
          <a:xfrm rot="906627">
            <a:off x="1043370" y="1591898"/>
            <a:ext cx="3071400" cy="4305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8924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ABA43294-C730-4BC1-B41B-A8D0F8332A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43ECF-CAA1-4514-8972-EB4925306082}" type="datetime1">
              <a:rPr lang="nb-NO" smtClean="0"/>
              <a:t>24.03.2019</a:t>
            </a:fld>
            <a:endParaRPr lang="nb-NO"/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9E21D75E-3AA4-4CA2-BBDF-5CD635A594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366586" y="-206776"/>
            <a:ext cx="13710398" cy="7926324"/>
          </a:xfrm>
          <a:prstGeom prst="rect">
            <a:avLst/>
          </a:prstGeom>
        </p:spPr>
      </p:pic>
      <p:sp>
        <p:nvSpPr>
          <p:cNvPr id="5" name="Tittel 1">
            <a:extLst>
              <a:ext uri="{FF2B5EF4-FFF2-40B4-BE49-F238E27FC236}">
                <a16:creationId xmlns:a16="http://schemas.microsoft.com/office/drawing/2014/main" id="{7819F77F-5302-40B4-A9E7-B64EDF7E431B}"/>
              </a:ext>
            </a:extLst>
          </p:cNvPr>
          <p:cNvSpPr txBox="1">
            <a:spLocks/>
          </p:cNvSpPr>
          <p:nvPr/>
        </p:nvSpPr>
        <p:spPr>
          <a:xfrm>
            <a:off x="7509986" y="4902736"/>
            <a:ext cx="4529614" cy="79321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ts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sz="2400" dirty="0"/>
              <a:t>Hyppigste ulykkestyper (%) for alvorlige skader (n=184)</a:t>
            </a:r>
            <a:endParaRPr lang="en-GB" dirty="0"/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DA906939-89F5-42E4-A6E8-BBFD390B2A60}"/>
              </a:ext>
            </a:extLst>
          </p:cNvPr>
          <p:cNvSpPr/>
          <p:nvPr/>
        </p:nvSpPr>
        <p:spPr>
          <a:xfrm>
            <a:off x="11294939" y="202455"/>
            <a:ext cx="484011" cy="365760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97F90F1F-5E28-4D62-92CB-D68BEDC334FE}"/>
              </a:ext>
            </a:extLst>
          </p:cNvPr>
          <p:cNvSpPr/>
          <p:nvPr/>
        </p:nvSpPr>
        <p:spPr>
          <a:xfrm>
            <a:off x="7025975" y="2297728"/>
            <a:ext cx="484011" cy="360592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993935C0-4C3F-460D-B4DA-43D7BE0B3802}"/>
              </a:ext>
            </a:extLst>
          </p:cNvPr>
          <p:cNvSpPr/>
          <p:nvPr/>
        </p:nvSpPr>
        <p:spPr>
          <a:xfrm>
            <a:off x="6336920" y="3079974"/>
            <a:ext cx="484011" cy="365760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BA77E2BA-C8F3-4FF8-B00C-D206AD88452E}"/>
              </a:ext>
            </a:extLst>
          </p:cNvPr>
          <p:cNvSpPr/>
          <p:nvPr/>
        </p:nvSpPr>
        <p:spPr>
          <a:xfrm>
            <a:off x="4745624" y="5507810"/>
            <a:ext cx="494285" cy="376279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13BE687C-D938-43F4-86F7-A6AAD530CBDF}"/>
              </a:ext>
            </a:extLst>
          </p:cNvPr>
          <p:cNvSpPr/>
          <p:nvPr/>
        </p:nvSpPr>
        <p:spPr>
          <a:xfrm>
            <a:off x="10336513" y="1016456"/>
            <a:ext cx="484011" cy="365760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0" name="TekstSylinder 9">
            <a:extLst>
              <a:ext uri="{FF2B5EF4-FFF2-40B4-BE49-F238E27FC236}">
                <a16:creationId xmlns:a16="http://schemas.microsoft.com/office/drawing/2014/main" id="{078E3E9A-8A0E-40D4-8B92-418EB3D5CD53}"/>
              </a:ext>
            </a:extLst>
          </p:cNvPr>
          <p:cNvSpPr txBox="1"/>
          <p:nvPr/>
        </p:nvSpPr>
        <p:spPr>
          <a:xfrm>
            <a:off x="8522208" y="2478024"/>
            <a:ext cx="293522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4800" b="1" dirty="0">
                <a:solidFill>
                  <a:srgbClr val="C00000"/>
                </a:solidFill>
              </a:rPr>
              <a:t>46 % er fallulykker</a:t>
            </a:r>
          </a:p>
        </p:txBody>
      </p:sp>
    </p:spTree>
    <p:extLst>
      <p:ext uri="{BB962C8B-B14F-4D97-AF65-F5344CB8AC3E}">
        <p14:creationId xmlns:p14="http://schemas.microsoft.com/office/powerpoint/2010/main" val="3063488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7" grpId="0" animBg="1"/>
      <p:bldP spid="8" grpId="0" animBg="1"/>
      <p:bldP spid="9" grpId="0" animBg="1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AA0DD530-F8E5-4131-A3B1-622C5CC09E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43ECF-CAA1-4514-8972-EB4925306082}" type="datetime1">
              <a:rPr lang="nb-NO" smtClean="0"/>
              <a:t>24.03.2019</a:t>
            </a:fld>
            <a:endParaRPr lang="nb-NO"/>
          </a:p>
        </p:txBody>
      </p:sp>
      <p:grpSp>
        <p:nvGrpSpPr>
          <p:cNvPr id="14" name="Gruppe 13">
            <a:extLst>
              <a:ext uri="{FF2B5EF4-FFF2-40B4-BE49-F238E27FC236}">
                <a16:creationId xmlns:a16="http://schemas.microsoft.com/office/drawing/2014/main" id="{1A6FDB3B-742E-4D5B-82A8-5D8815598FFE}"/>
              </a:ext>
            </a:extLst>
          </p:cNvPr>
          <p:cNvGrpSpPr/>
          <p:nvPr/>
        </p:nvGrpSpPr>
        <p:grpSpPr>
          <a:xfrm>
            <a:off x="567574" y="466698"/>
            <a:ext cx="11084357" cy="4185476"/>
            <a:chOff x="567574" y="466698"/>
            <a:chExt cx="11084357" cy="4185476"/>
          </a:xfrm>
        </p:grpSpPr>
        <p:sp>
          <p:nvSpPr>
            <p:cNvPr id="4" name="Ellipse 3">
              <a:extLst>
                <a:ext uri="{FF2B5EF4-FFF2-40B4-BE49-F238E27FC236}">
                  <a16:creationId xmlns:a16="http://schemas.microsoft.com/office/drawing/2014/main" id="{B04FBCE4-7FD9-49F1-87BB-2D3B8C69F822}"/>
                </a:ext>
              </a:extLst>
            </p:cNvPr>
            <p:cNvSpPr/>
            <p:nvPr/>
          </p:nvSpPr>
          <p:spPr>
            <a:xfrm>
              <a:off x="2467852" y="2621752"/>
              <a:ext cx="1187117" cy="995384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dirty="0"/>
            </a:p>
          </p:txBody>
        </p:sp>
        <p:sp>
          <p:nvSpPr>
            <p:cNvPr id="3" name="Tittel 1">
              <a:extLst>
                <a:ext uri="{FF2B5EF4-FFF2-40B4-BE49-F238E27FC236}">
                  <a16:creationId xmlns:a16="http://schemas.microsoft.com/office/drawing/2014/main" id="{69DF9E72-0825-4C5A-A457-6C9C7B0D63EE}"/>
                </a:ext>
              </a:extLst>
            </p:cNvPr>
            <p:cNvSpPr txBox="1">
              <a:spLocks/>
            </p:cNvSpPr>
            <p:nvPr/>
          </p:nvSpPr>
          <p:spPr>
            <a:xfrm>
              <a:off x="567574" y="466698"/>
              <a:ext cx="11084357" cy="553998"/>
            </a:xfrm>
            <a:prstGeom prst="rect">
              <a:avLst/>
            </a:prstGeom>
          </p:spPr>
          <p:txBody>
            <a:bodyPr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buNone/>
                <a:defRPr sz="4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nb-NO" altLang="nb-NO" dirty="0"/>
                <a:t>Energi- og barrieremodell</a:t>
              </a:r>
              <a:endParaRPr lang="nb-NO" dirty="0"/>
            </a:p>
          </p:txBody>
        </p:sp>
        <p:grpSp>
          <p:nvGrpSpPr>
            <p:cNvPr id="13" name="Gruppe 12">
              <a:extLst>
                <a:ext uri="{FF2B5EF4-FFF2-40B4-BE49-F238E27FC236}">
                  <a16:creationId xmlns:a16="http://schemas.microsoft.com/office/drawing/2014/main" id="{E94888BE-A943-4C92-A22C-6CF6B4EB4E48}"/>
                </a:ext>
              </a:extLst>
            </p:cNvPr>
            <p:cNvGrpSpPr/>
            <p:nvPr/>
          </p:nvGrpSpPr>
          <p:grpSpPr>
            <a:xfrm>
              <a:off x="1847799" y="1235869"/>
              <a:ext cx="7785082" cy="3416305"/>
              <a:chOff x="2218727" y="1472351"/>
              <a:chExt cx="5991622" cy="2721876"/>
            </a:xfrm>
          </p:grpSpPr>
          <p:graphicFrame>
            <p:nvGraphicFramePr>
              <p:cNvPr id="5" name="Object 4">
                <a:extLst>
                  <a:ext uri="{FF2B5EF4-FFF2-40B4-BE49-F238E27FC236}">
                    <a16:creationId xmlns:a16="http://schemas.microsoft.com/office/drawing/2014/main" id="{01BB6A81-A0DC-4818-AB29-3D782D7CD27D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140712253"/>
                  </p:ext>
                </p:extLst>
              </p:nvPr>
            </p:nvGraphicFramePr>
            <p:xfrm>
              <a:off x="2633395" y="1636926"/>
              <a:ext cx="1308312" cy="1971163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029" name="Clip" r:id="rId3" imgW="2439988" imgH="4413250" progId="MS_ClipArt_Gallery.2">
                      <p:embed/>
                    </p:oleObj>
                  </mc:Choice>
                  <mc:Fallback>
                    <p:oleObj name="Clip" r:id="rId3" imgW="2439988" imgH="4413250" progId="MS_ClipArt_Gallery.2">
                      <p:embed/>
                      <p:pic>
                        <p:nvPicPr>
                          <p:cNvPr id="5" name="Object 4">
                            <a:extLst>
                              <a:ext uri="{FF2B5EF4-FFF2-40B4-BE49-F238E27FC236}">
                                <a16:creationId xmlns:a16="http://schemas.microsoft.com/office/drawing/2014/main" id="{01BB6A81-A0DC-4818-AB29-3D782D7CD27D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633395" y="1636926"/>
                            <a:ext cx="1308312" cy="1971163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/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6" name="Object 5">
                <a:extLst>
                  <a:ext uri="{FF2B5EF4-FFF2-40B4-BE49-F238E27FC236}">
                    <a16:creationId xmlns:a16="http://schemas.microsoft.com/office/drawing/2014/main" id="{59975AD3-3872-4246-AAB2-B99FB7993DD1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4251102495"/>
                  </p:ext>
                </p:extLst>
              </p:nvPr>
            </p:nvGraphicFramePr>
            <p:xfrm>
              <a:off x="4579432" y="1500404"/>
              <a:ext cx="1457661" cy="224420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030" name="Clip" r:id="rId5" imgW="3032125" imgH="4533900" progId="MS_ClipArt_Gallery.2">
                      <p:embed/>
                    </p:oleObj>
                  </mc:Choice>
                  <mc:Fallback>
                    <p:oleObj name="Clip" r:id="rId5" imgW="3032125" imgH="4533900" progId="MS_ClipArt_Gallery.2">
                      <p:embed/>
                      <p:pic>
                        <p:nvPicPr>
                          <p:cNvPr id="6" name="Object 5">
                            <a:extLst>
                              <a:ext uri="{FF2B5EF4-FFF2-40B4-BE49-F238E27FC236}">
                                <a16:creationId xmlns:a16="http://schemas.microsoft.com/office/drawing/2014/main" id="{59975AD3-3872-4246-AAB2-B99FB7993DD1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579432" y="1500404"/>
                            <a:ext cx="1457661" cy="2244208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7" name="Object 6">
                <a:extLst>
                  <a:ext uri="{FF2B5EF4-FFF2-40B4-BE49-F238E27FC236}">
                    <a16:creationId xmlns:a16="http://schemas.microsoft.com/office/drawing/2014/main" id="{1A9DBB3D-1365-437A-A28F-076743C541E8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881114154"/>
                  </p:ext>
                </p:extLst>
              </p:nvPr>
            </p:nvGraphicFramePr>
            <p:xfrm>
              <a:off x="4351599" y="1472351"/>
              <a:ext cx="3826361" cy="213573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031" name="Clip" r:id="rId7" imgW="5154613" imgH="3929063" progId="MS_ClipArt_Gallery.2">
                      <p:embed/>
                    </p:oleObj>
                  </mc:Choice>
                  <mc:Fallback>
                    <p:oleObj name="Clip" r:id="rId7" imgW="5154613" imgH="3929063" progId="MS_ClipArt_Gallery.2">
                      <p:embed/>
                      <p:pic>
                        <p:nvPicPr>
                          <p:cNvPr id="7" name="Object 6">
                            <a:extLst>
                              <a:ext uri="{FF2B5EF4-FFF2-40B4-BE49-F238E27FC236}">
                                <a16:creationId xmlns:a16="http://schemas.microsoft.com/office/drawing/2014/main" id="{1A9DBB3D-1365-437A-A28F-076743C541E8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351599" y="1472351"/>
                            <a:ext cx="3826361" cy="2135738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8" name="Text Box 7">
                <a:extLst>
                  <a:ext uri="{FF2B5EF4-FFF2-40B4-BE49-F238E27FC236}">
                    <a16:creationId xmlns:a16="http://schemas.microsoft.com/office/drawing/2014/main" id="{D5D16C64-B169-474F-A3D7-AFD56DBC917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218727" y="3722873"/>
                <a:ext cx="2186492" cy="4713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5000"/>
                  </a:spcBef>
                  <a:spcAft>
                    <a:spcPct val="25000"/>
                  </a:spcAft>
                  <a:buClr>
                    <a:srgbClr val="61B021"/>
                  </a:buClr>
                  <a:buFont typeface="Times" panose="02020603050405020304" pitchFamily="18" charset="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5000"/>
                  </a:spcBef>
                  <a:spcAft>
                    <a:spcPct val="25000"/>
                  </a:spcAft>
                  <a:buChar char="–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5000"/>
                  </a:spcBef>
                  <a:spcAft>
                    <a:spcPct val="25000"/>
                  </a:spcAft>
                  <a:buChar char="•"/>
                  <a:defRPr sz="1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5000"/>
                  </a:spcBef>
                  <a:spcAft>
                    <a:spcPct val="25000"/>
                  </a:spcAft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5000"/>
                  </a:spcBef>
                  <a:spcAft>
                    <a:spcPct val="2500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5000"/>
                  </a:spcBef>
                  <a:spcAft>
                    <a:spcPct val="2500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5000"/>
                  </a:spcBef>
                  <a:spcAft>
                    <a:spcPct val="2500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5000"/>
                  </a:spcBef>
                  <a:spcAft>
                    <a:spcPct val="2500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5000"/>
                  </a:spcBef>
                  <a:spcAft>
                    <a:spcPct val="2500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>
                  <a:spcBef>
                    <a:spcPct val="50000"/>
                  </a:spcBef>
                  <a:spcAft>
                    <a:spcPct val="0"/>
                  </a:spcAft>
                  <a:buClrTx/>
                  <a:buFontTx/>
                  <a:buNone/>
                </a:pPr>
                <a:r>
                  <a:rPr lang="en-US" altLang="nb-NO" b="1" dirty="0">
                    <a:latin typeface="+mn-lt"/>
                  </a:rPr>
                  <a:t>FARE/</a:t>
                </a:r>
                <a:r>
                  <a:rPr lang="en-US" altLang="nb-NO" b="1" dirty="0" err="1">
                    <a:latin typeface="+mn-lt"/>
                  </a:rPr>
                  <a:t>ENERGI</a:t>
                </a:r>
                <a:endParaRPr lang="en-US" altLang="nb-NO" b="1" dirty="0">
                  <a:latin typeface="+mn-lt"/>
                </a:endParaRPr>
              </a:p>
            </p:txBody>
          </p:sp>
          <p:sp>
            <p:nvSpPr>
              <p:cNvPr id="9" name="Text Box 8">
                <a:extLst>
                  <a:ext uri="{FF2B5EF4-FFF2-40B4-BE49-F238E27FC236}">
                    <a16:creationId xmlns:a16="http://schemas.microsoft.com/office/drawing/2014/main" id="{D3277765-9DB0-4C9E-AF08-37D28E37812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579432" y="3722873"/>
                <a:ext cx="2459804" cy="4713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5000"/>
                  </a:spcBef>
                  <a:spcAft>
                    <a:spcPct val="25000"/>
                  </a:spcAft>
                  <a:buClr>
                    <a:srgbClr val="61B021"/>
                  </a:buClr>
                  <a:buFont typeface="Times" panose="02020603050405020304" pitchFamily="18" charset="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5000"/>
                  </a:spcBef>
                  <a:spcAft>
                    <a:spcPct val="25000"/>
                  </a:spcAft>
                  <a:buChar char="–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5000"/>
                  </a:spcBef>
                  <a:spcAft>
                    <a:spcPct val="25000"/>
                  </a:spcAft>
                  <a:buChar char="•"/>
                  <a:defRPr sz="1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5000"/>
                  </a:spcBef>
                  <a:spcAft>
                    <a:spcPct val="25000"/>
                  </a:spcAft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5000"/>
                  </a:spcBef>
                  <a:spcAft>
                    <a:spcPct val="2500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5000"/>
                  </a:spcBef>
                  <a:spcAft>
                    <a:spcPct val="2500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5000"/>
                  </a:spcBef>
                  <a:spcAft>
                    <a:spcPct val="2500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5000"/>
                  </a:spcBef>
                  <a:spcAft>
                    <a:spcPct val="2500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5000"/>
                  </a:spcBef>
                  <a:spcAft>
                    <a:spcPct val="2500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  <a:spcAft>
                    <a:spcPct val="0"/>
                  </a:spcAft>
                  <a:buClrTx/>
                  <a:buFontTx/>
                  <a:buNone/>
                </a:pPr>
                <a:r>
                  <a:rPr lang="en-US" altLang="nb-NO" b="1" dirty="0" err="1">
                    <a:latin typeface="+mn-lt"/>
                  </a:rPr>
                  <a:t>BARRIERER</a:t>
                </a:r>
                <a:endParaRPr lang="en-US" altLang="nb-NO" b="1" dirty="0">
                  <a:latin typeface="+mn-lt"/>
                </a:endParaRPr>
              </a:p>
            </p:txBody>
          </p:sp>
          <p:sp>
            <p:nvSpPr>
              <p:cNvPr id="10" name="Text Box 9">
                <a:extLst>
                  <a:ext uri="{FF2B5EF4-FFF2-40B4-BE49-F238E27FC236}">
                    <a16:creationId xmlns:a16="http://schemas.microsoft.com/office/drawing/2014/main" id="{F6331F89-C467-4E99-B29B-720A3878E53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264780" y="3722873"/>
                <a:ext cx="1945569" cy="4713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5000"/>
                  </a:spcBef>
                  <a:spcAft>
                    <a:spcPct val="25000"/>
                  </a:spcAft>
                  <a:buClr>
                    <a:srgbClr val="61B021"/>
                  </a:buClr>
                  <a:buFont typeface="Times" panose="02020603050405020304" pitchFamily="18" charset="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5000"/>
                  </a:spcBef>
                  <a:spcAft>
                    <a:spcPct val="25000"/>
                  </a:spcAft>
                  <a:buChar char="–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5000"/>
                  </a:spcBef>
                  <a:spcAft>
                    <a:spcPct val="25000"/>
                  </a:spcAft>
                  <a:buChar char="•"/>
                  <a:defRPr sz="1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5000"/>
                  </a:spcBef>
                  <a:spcAft>
                    <a:spcPct val="25000"/>
                  </a:spcAft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5000"/>
                  </a:spcBef>
                  <a:spcAft>
                    <a:spcPct val="2500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5000"/>
                  </a:spcBef>
                  <a:spcAft>
                    <a:spcPct val="2500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5000"/>
                  </a:spcBef>
                  <a:spcAft>
                    <a:spcPct val="2500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5000"/>
                  </a:spcBef>
                  <a:spcAft>
                    <a:spcPct val="2500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5000"/>
                  </a:spcBef>
                  <a:spcAft>
                    <a:spcPct val="2500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>
                  <a:spcBef>
                    <a:spcPct val="50000"/>
                  </a:spcBef>
                  <a:spcAft>
                    <a:spcPct val="0"/>
                  </a:spcAft>
                  <a:buClrTx/>
                  <a:buFontTx/>
                  <a:buNone/>
                </a:pPr>
                <a:r>
                  <a:rPr lang="en-US" altLang="nb-NO" b="1" dirty="0" err="1">
                    <a:latin typeface="+mn-lt"/>
                  </a:rPr>
                  <a:t>MENNESKER</a:t>
                </a:r>
                <a:endParaRPr lang="en-US" altLang="nb-NO" b="1" dirty="0">
                  <a:latin typeface="+mn-lt"/>
                </a:endParaRPr>
              </a:p>
            </p:txBody>
          </p:sp>
        </p:grpSp>
      </p:grpSp>
      <p:sp>
        <p:nvSpPr>
          <p:cNvPr id="11" name="TekstSylinder 10">
            <a:extLst>
              <a:ext uri="{FF2B5EF4-FFF2-40B4-BE49-F238E27FC236}">
                <a16:creationId xmlns:a16="http://schemas.microsoft.com/office/drawing/2014/main" id="{63C644AF-8B9B-4C86-A42B-5A7465FB5796}"/>
              </a:ext>
            </a:extLst>
          </p:cNvPr>
          <p:cNvSpPr txBox="1"/>
          <p:nvPr/>
        </p:nvSpPr>
        <p:spPr>
          <a:xfrm>
            <a:off x="9385257" y="6135456"/>
            <a:ext cx="22666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400" dirty="0"/>
              <a:t>(Kilde: </a:t>
            </a:r>
            <a:r>
              <a:rPr lang="nb-NO" sz="1400" dirty="0" err="1"/>
              <a:t>Haddon</a:t>
            </a:r>
            <a:r>
              <a:rPr lang="nb-NO" sz="1400" dirty="0"/>
              <a:t>, 1980)</a:t>
            </a:r>
          </a:p>
        </p:txBody>
      </p:sp>
      <p:graphicFrame>
        <p:nvGraphicFramePr>
          <p:cNvPr id="12" name="Tabell 11">
            <a:extLst>
              <a:ext uri="{FF2B5EF4-FFF2-40B4-BE49-F238E27FC236}">
                <a16:creationId xmlns:a16="http://schemas.microsoft.com/office/drawing/2014/main" id="{71B8FC2A-B49F-4946-BE32-B674CE13A28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49200133"/>
              </p:ext>
            </p:extLst>
          </p:nvPr>
        </p:nvGraphicFramePr>
        <p:xfrm>
          <a:off x="354841" y="4800876"/>
          <a:ext cx="11297090" cy="1265238"/>
        </p:xfrm>
        <a:graphic>
          <a:graphicData uri="http://schemas.openxmlformats.org/drawingml/2006/table">
            <a:tbl>
              <a:tblPr firstRow="1" firstCol="1" bandRow="1"/>
              <a:tblGrid>
                <a:gridCol w="3753371">
                  <a:extLst>
                    <a:ext uri="{9D8B030D-6E8A-4147-A177-3AD203B41FA5}">
                      <a16:colId xmlns:a16="http://schemas.microsoft.com/office/drawing/2014/main" val="2848569080"/>
                    </a:ext>
                  </a:extLst>
                </a:gridCol>
                <a:gridCol w="3439048">
                  <a:extLst>
                    <a:ext uri="{9D8B030D-6E8A-4147-A177-3AD203B41FA5}">
                      <a16:colId xmlns:a16="http://schemas.microsoft.com/office/drawing/2014/main" val="2070905841"/>
                    </a:ext>
                  </a:extLst>
                </a:gridCol>
                <a:gridCol w="4104671">
                  <a:extLst>
                    <a:ext uri="{9D8B030D-6E8A-4147-A177-3AD203B41FA5}">
                      <a16:colId xmlns:a16="http://schemas.microsoft.com/office/drawing/2014/main" val="283372252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b-NO" sz="11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Tiltak rette mot energikilder</a:t>
                      </a:r>
                      <a:endParaRPr lang="nb-N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EAAA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b-NO" sz="11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Tiltak rettet mot barrierer mellom energikilde og menneske</a:t>
                      </a:r>
                      <a:endParaRPr lang="nb-N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EAAA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b-NO" sz="11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Tiltak for å minske skadene på menneske</a:t>
                      </a:r>
                      <a:endParaRPr lang="nb-N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EAAA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254762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b-NO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 Forhindre oppbygging av energi</a:t>
                      </a: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b-NO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 Adskille mennesker og energikilde i tid og rom</a:t>
                      </a: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b-NO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 Gi menneskene større motstand mot energikildene</a:t>
                      </a: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626759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b-NO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 Modifisere energiens egenskaper</a:t>
                      </a: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b-NO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 Atskille mennesker og energikilder med fysiske barrierer</a:t>
                      </a: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b-NO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 Begrense omfanget av skadene</a:t>
                      </a: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1518718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b-NO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 Begrense mengden av lagret energi</a:t>
                      </a: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b-NO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b-NO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 Stabilisere, reparere og rehabilitere menneskene</a:t>
                      </a: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8952446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b-NO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 Forhindre ukontrollert/uønsket frigjøring av energi</a:t>
                      </a: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b-NO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b-NO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4596649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b-NO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 Modifisere hastigheter eller konsentrasjon av frigjort energi</a:t>
                      </a: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b-NO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b-NO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7436264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320466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tel 1"/>
          <p:cNvSpPr>
            <a:spLocks noGrp="1"/>
          </p:cNvSpPr>
          <p:nvPr>
            <p:ph type="title"/>
          </p:nvPr>
        </p:nvSpPr>
        <p:spPr>
          <a:xfrm>
            <a:off x="540068" y="466698"/>
            <a:ext cx="11111864" cy="830997"/>
          </a:xfrm>
        </p:spPr>
        <p:txBody>
          <a:bodyPr/>
          <a:lstStyle/>
          <a:p>
            <a:r>
              <a:rPr lang="nb-NO" altLang="nb-NO" dirty="0"/>
              <a:t>Fall fra tak, gulv, plattform </a:t>
            </a:r>
            <a:br>
              <a:rPr lang="nb-NO" altLang="nb-NO" dirty="0"/>
            </a:br>
            <a:r>
              <a:rPr lang="nb-NO" altLang="nb-NO" sz="2000" dirty="0"/>
              <a:t>17 % av ulykkene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endParaRPr lang="nb-NO" altLang="nb-NO" dirty="0"/>
          </a:p>
          <a:p>
            <a:pPr>
              <a:buFont typeface="Arial" panose="020B0604020202020204" pitchFamily="34" charset="0"/>
              <a:buChar char="•"/>
            </a:pPr>
            <a:endParaRPr lang="nb-NO" altLang="nb-NO" dirty="0"/>
          </a:p>
          <a:p>
            <a:pPr>
              <a:buFont typeface="Arial" panose="020B0604020202020204" pitchFamily="34" charset="0"/>
              <a:buChar char="•"/>
            </a:pPr>
            <a:r>
              <a:rPr lang="nb-NO" altLang="nb-NO" dirty="0"/>
              <a:t>Åpninger/hull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nb-NO" altLang="nb-NO" dirty="0"/>
              <a:t>Kollaps av gulv, tak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nb-NO" altLang="nb-NO" dirty="0"/>
              <a:t>Kantsikring/fallsikringsutstyr </a:t>
            </a:r>
          </a:p>
          <a:p>
            <a:pPr marL="0" indent="0">
              <a:buNone/>
            </a:pPr>
            <a:endParaRPr lang="nb-NO" altLang="nb-NO" dirty="0"/>
          </a:p>
          <a:p>
            <a:endParaRPr lang="nb-NO" altLang="nb-NO" dirty="0"/>
          </a:p>
          <a:p>
            <a:pPr marL="155575" lvl="1" indent="0">
              <a:buNone/>
            </a:pPr>
            <a:endParaRPr lang="nb-NO" altLang="nb-NO" dirty="0"/>
          </a:p>
          <a:p>
            <a:pPr marL="155575" lvl="1" indent="0">
              <a:buNone/>
            </a:pPr>
            <a:endParaRPr lang="nb-NO" altLang="nb-NO" dirty="0"/>
          </a:p>
        </p:txBody>
      </p:sp>
      <p:sp>
        <p:nvSpPr>
          <p:cNvPr id="19460" name="Plassholder for dato 3"/>
          <p:cNvSpPr>
            <a:spLocks noGrp="1"/>
          </p:cNvSpPr>
          <p:nvPr>
            <p:ph type="dt" sz="quarter" idx="10"/>
          </p:nvPr>
        </p:nvSpPr>
        <p:spPr>
          <a:xfrm>
            <a:off x="12497752" y="6438048"/>
            <a:ext cx="1440180" cy="16927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5000"/>
              </a:spcBef>
              <a:spcAft>
                <a:spcPct val="25000"/>
              </a:spcAft>
              <a:buClr>
                <a:srgbClr val="61B02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5000"/>
              </a:spcBef>
              <a:spcAft>
                <a:spcPct val="25000"/>
              </a:spcAft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5000"/>
              </a:spcBef>
              <a:spcAft>
                <a:spcPct val="25000"/>
              </a:spcAft>
              <a:buChar char="•"/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5000"/>
              </a:spcBef>
              <a:spcAft>
                <a:spcPct val="25000"/>
              </a:spcAft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5000"/>
              </a:spcBef>
              <a:spcAft>
                <a:spcPct val="2500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5000"/>
              </a:spcBef>
              <a:spcAft>
                <a:spcPct val="2500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5000"/>
              </a:spcBef>
              <a:spcAft>
                <a:spcPct val="2500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5000"/>
              </a:spcBef>
              <a:spcAft>
                <a:spcPct val="2500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5000"/>
              </a:spcBef>
              <a:spcAft>
                <a:spcPct val="2500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fld id="{E8433F61-B05E-49CB-BD04-BAC2FF56521B}" type="datetime1">
              <a:rPr lang="nb-NO" altLang="nb-NO" sz="1100"/>
              <a:pPr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t>24.03.2019</a:t>
            </a:fld>
            <a:endParaRPr lang="nb-NO" altLang="nb-NO" sz="1100"/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1A42F087-013E-4FB9-A194-DE2F9B6D4838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4450" y="2171701"/>
            <a:ext cx="6769714" cy="4350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1360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tel 1"/>
          <p:cNvSpPr>
            <a:spLocks noGrp="1"/>
          </p:cNvSpPr>
          <p:nvPr>
            <p:ph type="title"/>
          </p:nvPr>
        </p:nvSpPr>
        <p:spPr>
          <a:xfrm>
            <a:off x="540068" y="466698"/>
            <a:ext cx="11111864" cy="830997"/>
          </a:xfrm>
        </p:spPr>
        <p:txBody>
          <a:bodyPr/>
          <a:lstStyle/>
          <a:p>
            <a:r>
              <a:rPr lang="nb-NO" altLang="nb-NO" dirty="0"/>
              <a:t>Fall fra stillas</a:t>
            </a:r>
            <a:br>
              <a:rPr lang="nb-NO" altLang="nb-NO" dirty="0"/>
            </a:br>
            <a:r>
              <a:rPr lang="nb-NO" altLang="nb-NO" sz="2000" dirty="0"/>
              <a:t>15 % av ulykkene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540068" y="2002536"/>
            <a:ext cx="6857428" cy="4136231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nb-NO" altLang="nb-NO" dirty="0"/>
              <a:t>Svakhet ved gulv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nb-NO" altLang="nb-NO" dirty="0"/>
              <a:t>Kantsikring/fallsikringsutstyr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nb-NO" altLang="nb-NO" dirty="0"/>
              <a:t>Arbeider på utsiden av stillas eller under rekkverk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nb-NO" altLang="nb-NO" dirty="0"/>
              <a:t>Bevegelse, kollaps, velt av stillas</a:t>
            </a:r>
          </a:p>
          <a:p>
            <a:pPr lvl="1"/>
            <a:endParaRPr lang="nb-NO" altLang="nb-NO" dirty="0"/>
          </a:p>
          <a:p>
            <a:pPr lvl="1"/>
            <a:endParaRPr lang="nb-NO" altLang="nb-NO" dirty="0"/>
          </a:p>
        </p:txBody>
      </p:sp>
      <p:sp>
        <p:nvSpPr>
          <p:cNvPr id="21508" name="Plassholder for dato 3"/>
          <p:cNvSpPr>
            <a:spLocks noGrp="1"/>
          </p:cNvSpPr>
          <p:nvPr>
            <p:ph type="dt" sz="quarter" idx="10"/>
          </p:nvPr>
        </p:nvSpPr>
        <p:spPr>
          <a:xfrm>
            <a:off x="12497752" y="6438048"/>
            <a:ext cx="1440180" cy="16927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5000"/>
              </a:spcBef>
              <a:spcAft>
                <a:spcPct val="25000"/>
              </a:spcAft>
              <a:buClr>
                <a:srgbClr val="61B02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5000"/>
              </a:spcBef>
              <a:spcAft>
                <a:spcPct val="25000"/>
              </a:spcAft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5000"/>
              </a:spcBef>
              <a:spcAft>
                <a:spcPct val="25000"/>
              </a:spcAft>
              <a:buChar char="•"/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5000"/>
              </a:spcBef>
              <a:spcAft>
                <a:spcPct val="25000"/>
              </a:spcAft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5000"/>
              </a:spcBef>
              <a:spcAft>
                <a:spcPct val="2500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5000"/>
              </a:spcBef>
              <a:spcAft>
                <a:spcPct val="2500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5000"/>
              </a:spcBef>
              <a:spcAft>
                <a:spcPct val="2500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5000"/>
              </a:spcBef>
              <a:spcAft>
                <a:spcPct val="2500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5000"/>
              </a:spcBef>
              <a:spcAft>
                <a:spcPct val="2500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fld id="{B9112A9C-14AB-49FF-8921-63BE9D81C3ED}" type="datetime1">
              <a:rPr lang="nb-NO" altLang="nb-NO" sz="1100"/>
              <a:pPr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t>24.03.2019</a:t>
            </a:fld>
            <a:endParaRPr lang="nb-NO" altLang="nb-NO" sz="1100"/>
          </a:p>
        </p:txBody>
      </p:sp>
      <p:pic>
        <p:nvPicPr>
          <p:cNvPr id="5" name="Bilde 4" descr="C:\Users\pedersen_jo\Pictures\Ulykker\Blikk\IMG_0561.JPG">
            <a:extLst>
              <a:ext uri="{FF2B5EF4-FFF2-40B4-BE49-F238E27FC236}">
                <a16:creationId xmlns:a16="http://schemas.microsoft.com/office/drawing/2014/main" id="{5CE78E21-3A62-4A40-9743-5439639D5C2B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7536" y="466698"/>
            <a:ext cx="3934396" cy="591470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96122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tel 1"/>
          <p:cNvSpPr>
            <a:spLocks noGrp="1"/>
          </p:cNvSpPr>
          <p:nvPr>
            <p:ph type="title"/>
          </p:nvPr>
        </p:nvSpPr>
        <p:spPr>
          <a:xfrm>
            <a:off x="540068" y="466698"/>
            <a:ext cx="11111864" cy="830997"/>
          </a:xfrm>
        </p:spPr>
        <p:txBody>
          <a:bodyPr/>
          <a:lstStyle/>
          <a:p>
            <a:r>
              <a:rPr lang="nb-NO" altLang="nb-NO" dirty="0"/>
              <a:t>Fall fra stige</a:t>
            </a:r>
            <a:br>
              <a:rPr lang="nb-NO" altLang="nb-NO" dirty="0"/>
            </a:br>
            <a:r>
              <a:rPr lang="nb-NO" altLang="nb-NO" sz="2000" dirty="0"/>
              <a:t>7 % av ulykkene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540068" y="1606378"/>
            <a:ext cx="4745164" cy="4532389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endParaRPr lang="nb-NO" altLang="nb-NO" dirty="0"/>
          </a:p>
          <a:p>
            <a:pPr>
              <a:buFont typeface="Arial" panose="020B0604020202020204" pitchFamily="34" charset="0"/>
              <a:buChar char="•"/>
            </a:pPr>
            <a:r>
              <a:rPr lang="nb-NO" altLang="nb-NO" dirty="0"/>
              <a:t>Stige ikke festet/sikret</a:t>
            </a:r>
          </a:p>
        </p:txBody>
      </p:sp>
      <p:sp>
        <p:nvSpPr>
          <p:cNvPr id="23556" name="Plassholder for dato 3"/>
          <p:cNvSpPr>
            <a:spLocks noGrp="1"/>
          </p:cNvSpPr>
          <p:nvPr>
            <p:ph type="dt" sz="quarter" idx="10"/>
          </p:nvPr>
        </p:nvSpPr>
        <p:spPr>
          <a:xfrm>
            <a:off x="12497752" y="6438048"/>
            <a:ext cx="1440180" cy="16927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5000"/>
              </a:spcBef>
              <a:spcAft>
                <a:spcPct val="25000"/>
              </a:spcAft>
              <a:buClr>
                <a:srgbClr val="61B02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5000"/>
              </a:spcBef>
              <a:spcAft>
                <a:spcPct val="25000"/>
              </a:spcAft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5000"/>
              </a:spcBef>
              <a:spcAft>
                <a:spcPct val="25000"/>
              </a:spcAft>
              <a:buChar char="•"/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5000"/>
              </a:spcBef>
              <a:spcAft>
                <a:spcPct val="25000"/>
              </a:spcAft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5000"/>
              </a:spcBef>
              <a:spcAft>
                <a:spcPct val="2500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5000"/>
              </a:spcBef>
              <a:spcAft>
                <a:spcPct val="2500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5000"/>
              </a:spcBef>
              <a:spcAft>
                <a:spcPct val="2500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5000"/>
              </a:spcBef>
              <a:spcAft>
                <a:spcPct val="2500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5000"/>
              </a:spcBef>
              <a:spcAft>
                <a:spcPct val="2500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fld id="{44952129-DB19-4EE9-9D29-4717C6C151C4}" type="datetime1">
              <a:rPr lang="nb-NO" altLang="nb-NO" sz="1100"/>
              <a:pPr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t>24.03.2019</a:t>
            </a:fld>
            <a:endParaRPr lang="nb-NO" altLang="nb-NO" sz="1100"/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6AF68D48-B50C-4576-A4A6-C346388D0998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6095999" y="1327981"/>
            <a:ext cx="5555933" cy="5110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9443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tel 1"/>
          <p:cNvSpPr>
            <a:spLocks noGrp="1"/>
          </p:cNvSpPr>
          <p:nvPr>
            <p:ph type="title"/>
          </p:nvPr>
        </p:nvSpPr>
        <p:spPr>
          <a:xfrm>
            <a:off x="540068" y="466698"/>
            <a:ext cx="11111864" cy="830997"/>
          </a:xfrm>
        </p:spPr>
        <p:txBody>
          <a:bodyPr/>
          <a:lstStyle/>
          <a:p>
            <a:r>
              <a:rPr lang="nb-NO" altLang="nb-NO" dirty="0"/>
              <a:t>Fall fra høyde – usikret</a:t>
            </a:r>
            <a:br>
              <a:rPr lang="nb-NO" altLang="nb-NO" dirty="0"/>
            </a:br>
            <a:r>
              <a:rPr lang="nb-NO" altLang="nb-NO" sz="2000" dirty="0"/>
              <a:t>5% av ulykkene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 altLang="nb-NO" dirty="0"/>
          </a:p>
          <a:p>
            <a:pPr>
              <a:buFont typeface="Arial" panose="020B0604020202020204" pitchFamily="34" charset="0"/>
              <a:buChar char="•"/>
            </a:pPr>
            <a:r>
              <a:rPr lang="nb-NO" altLang="nb-NO" dirty="0"/>
              <a:t>Ingen barriere</a:t>
            </a:r>
          </a:p>
        </p:txBody>
      </p:sp>
      <p:sp>
        <p:nvSpPr>
          <p:cNvPr id="25604" name="Plassholder for dato 3"/>
          <p:cNvSpPr>
            <a:spLocks noGrp="1"/>
          </p:cNvSpPr>
          <p:nvPr>
            <p:ph type="dt" sz="quarter" idx="10"/>
          </p:nvPr>
        </p:nvSpPr>
        <p:spPr>
          <a:xfrm>
            <a:off x="12497752" y="6438048"/>
            <a:ext cx="1440180" cy="16927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5000"/>
              </a:spcBef>
              <a:spcAft>
                <a:spcPct val="25000"/>
              </a:spcAft>
              <a:buClr>
                <a:srgbClr val="61B02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5000"/>
              </a:spcBef>
              <a:spcAft>
                <a:spcPct val="25000"/>
              </a:spcAft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5000"/>
              </a:spcBef>
              <a:spcAft>
                <a:spcPct val="25000"/>
              </a:spcAft>
              <a:buChar char="•"/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5000"/>
              </a:spcBef>
              <a:spcAft>
                <a:spcPct val="25000"/>
              </a:spcAft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5000"/>
              </a:spcBef>
              <a:spcAft>
                <a:spcPct val="2500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5000"/>
              </a:spcBef>
              <a:spcAft>
                <a:spcPct val="2500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5000"/>
              </a:spcBef>
              <a:spcAft>
                <a:spcPct val="2500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5000"/>
              </a:spcBef>
              <a:spcAft>
                <a:spcPct val="2500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5000"/>
              </a:spcBef>
              <a:spcAft>
                <a:spcPct val="2500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fld id="{99C8AA98-EC55-4DD2-8CFC-FCF84C7B88E3}" type="datetime1">
              <a:rPr lang="nb-NO" altLang="nb-NO" sz="1100"/>
              <a:pPr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t>24.03.2019</a:t>
            </a:fld>
            <a:endParaRPr lang="nb-NO" altLang="nb-NO" sz="1100"/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B6740F3C-45C3-4623-94BF-39DFEEC31770}"/>
              </a:ext>
            </a:extLst>
          </p:cNvPr>
          <p:cNvPicPr/>
          <p:nvPr/>
        </p:nvPicPr>
        <p:blipFill rotWithShape="1">
          <a:blip r:embed="rId3"/>
          <a:srcRect t="-1" b="12025"/>
          <a:stretch/>
        </p:blipFill>
        <p:spPr>
          <a:xfrm>
            <a:off x="5342021" y="1470156"/>
            <a:ext cx="6309911" cy="4786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5097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18C23DB-0F40-4548-8B7A-9A26CEA645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Innhold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84C17C09-F8C9-41DF-A180-86CFC54D29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nb-NO" dirty="0"/>
              <a:t>Utvikling arbeidsskadedødsfall</a:t>
            </a:r>
          </a:p>
          <a:p>
            <a:pPr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nb-NO" dirty="0"/>
              <a:t>Utsatte næringer</a:t>
            </a:r>
          </a:p>
          <a:p>
            <a:pPr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nb-NO" dirty="0"/>
              <a:t>Ulykkestyper</a:t>
            </a:r>
          </a:p>
          <a:p>
            <a:pPr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nb-NO" dirty="0"/>
              <a:t>Prioriterte arbeidsmiljøproblem</a:t>
            </a:r>
          </a:p>
          <a:p>
            <a:pPr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nb-NO" dirty="0"/>
              <a:t>Bygg og anlegg; ulykkestyper, årsaker</a:t>
            </a:r>
          </a:p>
          <a:p>
            <a:pPr marL="0" indent="0">
              <a:buNone/>
            </a:pPr>
            <a:endParaRPr lang="nb-NO" dirty="0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89E819D6-3C7A-44C9-B645-B471336B0C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4471E-41C8-43AB-B476-534759D9AA57}" type="datetime1">
              <a:rPr lang="nb-NO" smtClean="0"/>
              <a:t>24.03.2019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402245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378CFE6-4C6A-4ADE-A446-07BFA955CA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68" y="466698"/>
            <a:ext cx="11111864" cy="830997"/>
          </a:xfrm>
        </p:spPr>
        <p:txBody>
          <a:bodyPr/>
          <a:lstStyle/>
          <a:p>
            <a:r>
              <a:rPr lang="nb-NO" dirty="0"/>
              <a:t>Kontakt med fallende objekt</a:t>
            </a:r>
            <a:br>
              <a:rPr lang="nb-NO" dirty="0"/>
            </a:br>
            <a:r>
              <a:rPr lang="nb-NO" sz="2000" dirty="0"/>
              <a:t>15 % av ulykkene</a:t>
            </a:r>
            <a:endParaRPr lang="en-GB" dirty="0"/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3C9AA38E-3EF0-4544-A359-935CB528AB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1AF42C-490B-47F6-A562-7271E6CC0CB3}" type="datetime1">
              <a:rPr lang="nb-NO" smtClean="0"/>
              <a:t>24.03.2019</a:t>
            </a:fld>
            <a:endParaRPr lang="nb-NO"/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7939232F-4850-4F94-AE5B-FA23B39CD4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068" y="2148840"/>
            <a:ext cx="5449252" cy="3924347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nb-NO" dirty="0"/>
              <a:t>Arbeider i faresonen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nb-NO" dirty="0"/>
              <a:t>Objekt utilstrekkelig festet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nb-NO" dirty="0"/>
              <a:t>Mistet kontroll på utstyr/objekt</a:t>
            </a: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6" name="Plassholder for innhold 5">
            <a:extLst>
              <a:ext uri="{FF2B5EF4-FFF2-40B4-BE49-F238E27FC236}">
                <a16:creationId xmlns:a16="http://schemas.microsoft.com/office/drawing/2014/main" id="{A1380CD0-6557-4A3F-B5AB-F258B1049D25}"/>
              </a:ext>
            </a:extLst>
          </p:cNvPr>
          <p:cNvPicPr>
            <a:picLocks noGrp="1"/>
          </p:cNvPicPr>
          <p:nvPr>
            <p:ph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1768" y="3008376"/>
            <a:ext cx="6912102" cy="3280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999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02D9EEE-FB03-428C-A9E5-5DAF7D4910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68" y="326708"/>
            <a:ext cx="11111864" cy="830997"/>
          </a:xfrm>
        </p:spPr>
        <p:txBody>
          <a:bodyPr/>
          <a:lstStyle/>
          <a:p>
            <a:r>
              <a:rPr lang="nb-NO" dirty="0"/>
              <a:t>Kontakt med bevegelige deler på maskin</a:t>
            </a:r>
            <a:br>
              <a:rPr lang="nb-NO" dirty="0"/>
            </a:br>
            <a:r>
              <a:rPr lang="nb-NO" sz="2000" dirty="0"/>
              <a:t>11 % av ulykkene</a:t>
            </a:r>
            <a:endParaRPr lang="en-GB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CDD5E05B-F3F5-42FE-993D-6EE8D31F11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1376" y="2036005"/>
            <a:ext cx="7026402" cy="3334430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nb-NO" dirty="0"/>
              <a:t>Mistet kontroll på sag/utstyr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nb-NO" dirty="0"/>
              <a:t>Brukte hånd i stedet for skyvepinne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nb-NO" dirty="0"/>
              <a:t>Arbeider uoppmerksom og "kom borti" sagblad</a:t>
            </a:r>
          </a:p>
          <a:p>
            <a:pPr marL="0" indent="0">
              <a:buNone/>
            </a:pPr>
            <a:endParaRPr lang="nb-NO" dirty="0"/>
          </a:p>
          <a:p>
            <a:endParaRPr lang="nb-NO" dirty="0"/>
          </a:p>
          <a:p>
            <a:endParaRPr lang="en-GB" dirty="0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1DED616B-CB45-42F9-B904-03F0DD4B8E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4471E-41C8-43AB-B476-534759D9AA57}" type="datetime1">
              <a:rPr lang="nb-NO" smtClean="0"/>
              <a:t>24.03.2019</a:t>
            </a:fld>
            <a:endParaRPr lang="nb-NO"/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467618CB-FBE8-4D53-9E9A-76408982C80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371" r="9051"/>
          <a:stretch/>
        </p:blipFill>
        <p:spPr>
          <a:xfrm>
            <a:off x="7367778" y="2036005"/>
            <a:ext cx="4462272" cy="4402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1275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118087B-A5C7-4EDD-B431-288E28735C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68" y="466698"/>
            <a:ext cx="11111864" cy="830997"/>
          </a:xfrm>
        </p:spPr>
        <p:txBody>
          <a:bodyPr/>
          <a:lstStyle/>
          <a:p>
            <a:r>
              <a:rPr lang="nb-NO" dirty="0"/>
              <a:t>Truffet av objekt under løfteoperasjon</a:t>
            </a:r>
            <a:br>
              <a:rPr lang="nb-NO" dirty="0"/>
            </a:br>
            <a:r>
              <a:rPr lang="nb-NO" sz="2000" dirty="0"/>
              <a:t>8 % av ulykkene</a:t>
            </a:r>
            <a:endParaRPr lang="en-GB" sz="2000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310EB09C-AE9E-4FA5-A0EF-797A0F73C1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068" y="2072437"/>
            <a:ext cx="4169092" cy="3587700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nb-NO" dirty="0"/>
              <a:t>Arbeidet i faresone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nb-NO" dirty="0"/>
              <a:t>Mistet kontroll på last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nb-NO" dirty="0"/>
              <a:t>Kantsikring (i høyden)</a:t>
            </a: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A116F254-59BB-480E-905F-7B29D02C8C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4471E-41C8-43AB-B476-534759D9AA57}" type="datetime1">
              <a:rPr lang="nb-NO" smtClean="0"/>
              <a:t>24.03.2019</a:t>
            </a:fld>
            <a:endParaRPr lang="nb-NO"/>
          </a:p>
        </p:txBody>
      </p:sp>
      <p:pic>
        <p:nvPicPr>
          <p:cNvPr id="5" name="Bilde 4" descr="~61578.JPG">
            <a:extLst>
              <a:ext uri="{FF2B5EF4-FFF2-40B4-BE49-F238E27FC236}">
                <a16:creationId xmlns:a16="http://schemas.microsoft.com/office/drawing/2014/main" id="{22669D23-DEDB-491D-84E0-9A31FACA40DF}"/>
              </a:ext>
            </a:extLst>
          </p:cNvPr>
          <p:cNvPicPr/>
          <p:nvPr/>
        </p:nvPicPr>
        <p:blipFill>
          <a:blip r:embed="rId3" cstate="print"/>
          <a:srcRect l="9838"/>
          <a:stretch>
            <a:fillRect/>
          </a:stretch>
        </p:blipFill>
        <p:spPr>
          <a:xfrm>
            <a:off x="5253228" y="2151235"/>
            <a:ext cx="6508432" cy="42400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30996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819C0BE-7C5B-43DD-9F7A-62DD1E8087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Årsaker til ulykker i bygge- og anleggsvirksomheter</a:t>
            </a:r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C7551E41-5882-4B9B-8679-78BF0075CD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F1B2C3-4278-41AD-A3A2-3AE655AA3A99}" type="datetime1">
              <a:rPr lang="nb-NO" smtClean="0"/>
              <a:t>24.03.2019</a:t>
            </a:fld>
            <a:endParaRPr lang="nb-NO"/>
          </a:p>
        </p:txBody>
      </p:sp>
      <p:cxnSp>
        <p:nvCxnSpPr>
          <p:cNvPr id="10" name="Rett pilkobling 9">
            <a:extLst>
              <a:ext uri="{FF2B5EF4-FFF2-40B4-BE49-F238E27FC236}">
                <a16:creationId xmlns:a16="http://schemas.microsoft.com/office/drawing/2014/main" id="{3E4B445C-25AE-4FDD-8C3A-2F7961761E2E}"/>
              </a:ext>
            </a:extLst>
          </p:cNvPr>
          <p:cNvCxnSpPr>
            <a:cxnSpLocks/>
          </p:cNvCxnSpPr>
          <p:nvPr/>
        </p:nvCxnSpPr>
        <p:spPr>
          <a:xfrm>
            <a:off x="5624157" y="3699164"/>
            <a:ext cx="0" cy="945572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" name="Bilde 33">
            <a:extLst>
              <a:ext uri="{FF2B5EF4-FFF2-40B4-BE49-F238E27FC236}">
                <a16:creationId xmlns:a16="http://schemas.microsoft.com/office/drawing/2014/main" id="{4A2D6EE8-B048-4F4D-BA45-C7FA7755C3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6040" y="1020696"/>
            <a:ext cx="8397875" cy="7589904"/>
          </a:xfrm>
          <a:prstGeom prst="rect">
            <a:avLst/>
          </a:prstGeom>
        </p:spPr>
      </p:pic>
      <p:pic>
        <p:nvPicPr>
          <p:cNvPr id="6" name="Bilde 5">
            <a:extLst>
              <a:ext uri="{FF2B5EF4-FFF2-40B4-BE49-F238E27FC236}">
                <a16:creationId xmlns:a16="http://schemas.microsoft.com/office/drawing/2014/main" id="{DCDE7DB9-E744-4FEE-B3A4-43A867CEB2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6040" y="1045774"/>
            <a:ext cx="8397874" cy="7564826"/>
          </a:xfrm>
          <a:prstGeom prst="rect">
            <a:avLst/>
          </a:prstGeom>
        </p:spPr>
      </p:pic>
      <p:pic>
        <p:nvPicPr>
          <p:cNvPr id="7" name="Bilde 6">
            <a:extLst>
              <a:ext uri="{FF2B5EF4-FFF2-40B4-BE49-F238E27FC236}">
                <a16:creationId xmlns:a16="http://schemas.microsoft.com/office/drawing/2014/main" id="{BB919BA5-48D2-4402-A4BE-3DD48AE0174E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1786208" y="1403498"/>
            <a:ext cx="8080806" cy="4869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1219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Konklusjon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1644650" y="1682203"/>
            <a:ext cx="8661400" cy="4572000"/>
          </a:xfrm>
        </p:spPr>
        <p:txBody>
          <a:bodyPr/>
          <a:lstStyle/>
          <a:p>
            <a:r>
              <a:rPr lang="nb-NO" dirty="0"/>
              <a:t>Hva er det som forårsaker ulykker?</a:t>
            </a:r>
          </a:p>
          <a:p>
            <a:pPr lvl="1"/>
            <a:r>
              <a:rPr lang="nb-NO" dirty="0"/>
              <a:t>Som regel er det et samspill av flere faktorer på flere nivå i organisasjonen</a:t>
            </a:r>
          </a:p>
          <a:p>
            <a:pPr lvl="1"/>
            <a:endParaRPr lang="nb-NO" dirty="0"/>
          </a:p>
          <a:p>
            <a:r>
              <a:rPr lang="nb-NO" dirty="0"/>
              <a:t>Hvordan forebygge ulykker?  </a:t>
            </a:r>
          </a:p>
          <a:p>
            <a:pPr lvl="1"/>
            <a:r>
              <a:rPr lang="nb-NO" dirty="0"/>
              <a:t>Tenk barrierer og </a:t>
            </a:r>
          </a:p>
          <a:p>
            <a:pPr lvl="1"/>
            <a:r>
              <a:rPr lang="nb-NO" dirty="0"/>
              <a:t>Tiltak som sikre at disse er på plass!  </a:t>
            </a:r>
          </a:p>
          <a:p>
            <a:pPr marL="720000" lvl="1" indent="0">
              <a:buNone/>
            </a:pPr>
            <a:r>
              <a:rPr lang="nb-NO" dirty="0"/>
              <a:t>	Blant annet atferd, operativ ledelse, lokale farer, risikovurderinger</a:t>
            </a:r>
          </a:p>
          <a:p>
            <a:pPr lvl="1"/>
            <a:endParaRPr lang="nb-NO" b="1" dirty="0"/>
          </a:p>
          <a:p>
            <a:endParaRPr lang="nb-NO" dirty="0"/>
          </a:p>
          <a:p>
            <a:pPr marL="0" indent="0">
              <a:buNone/>
            </a:pPr>
            <a:endParaRPr lang="nb-NO" dirty="0"/>
          </a:p>
          <a:p>
            <a:pPr marL="0" indent="0">
              <a:buNone/>
            </a:pPr>
            <a:endParaRPr lang="nb-NO" dirty="0"/>
          </a:p>
          <a:p>
            <a:endParaRPr lang="nb-NO" dirty="0"/>
          </a:p>
          <a:p>
            <a:endParaRPr lang="nb-NO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51F59B5-1B9A-479A-8342-A4C4F55BBFBC}" type="datetime1">
              <a:rPr lang="nb-NO" smtClean="0"/>
              <a:t>24.03.2019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96698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E01BD1D1-29CA-4ACA-AC87-6050559DEF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43ECF-CAA1-4514-8972-EB4925306082}" type="datetime1">
              <a:rPr lang="nb-NO" smtClean="0"/>
              <a:t>24.03.2019</a:t>
            </a:fld>
            <a:endParaRPr lang="nb-NO"/>
          </a:p>
        </p:txBody>
      </p:sp>
      <p:sp>
        <p:nvSpPr>
          <p:cNvPr id="3" name="Tittel 1">
            <a:extLst>
              <a:ext uri="{FF2B5EF4-FFF2-40B4-BE49-F238E27FC236}">
                <a16:creationId xmlns:a16="http://schemas.microsoft.com/office/drawing/2014/main" id="{864C9883-AB5F-4561-B5C3-CBBC7D74022D}"/>
              </a:ext>
            </a:extLst>
          </p:cNvPr>
          <p:cNvSpPr txBox="1">
            <a:spLocks/>
          </p:cNvSpPr>
          <p:nvPr/>
        </p:nvSpPr>
        <p:spPr>
          <a:xfrm>
            <a:off x="540068" y="466698"/>
            <a:ext cx="11111864" cy="55399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ts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dirty="0"/>
              <a:t>Arbeidsulykker og skader</a:t>
            </a:r>
          </a:p>
        </p:txBody>
      </p:sp>
      <p:sp>
        <p:nvSpPr>
          <p:cNvPr id="4" name="TekstSylinder 3">
            <a:extLst>
              <a:ext uri="{FF2B5EF4-FFF2-40B4-BE49-F238E27FC236}">
                <a16:creationId xmlns:a16="http://schemas.microsoft.com/office/drawing/2014/main" id="{97F0AD4C-54E4-4C54-B5C9-2683743C7857}"/>
              </a:ext>
            </a:extLst>
          </p:cNvPr>
          <p:cNvSpPr txBox="1"/>
          <p:nvPr/>
        </p:nvSpPr>
        <p:spPr>
          <a:xfrm>
            <a:off x="540068" y="1928878"/>
            <a:ext cx="1111186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/>
              <a:t>Arbeidsskadedødsfall: 					38 (gjennomsnitt pr år i perioden 2009-2018)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b-NO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/>
              <a:t>Arbeidsulykker med alvorlig skade meldt til Arbeidstilsynet :	~ 1 300 </a:t>
            </a:r>
          </a:p>
          <a:p>
            <a:endParaRPr lang="nb-NO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/>
              <a:t>Arbeidsulykker meldt til NAV (</a:t>
            </a:r>
            <a:r>
              <a:rPr lang="nb-NO" dirty="0">
                <a:hlinkClick r:id="rId2"/>
              </a:rPr>
              <a:t>www.ssb.no</a:t>
            </a:r>
            <a:r>
              <a:rPr lang="nb-NO" dirty="0"/>
              <a:t> ):	 		~ 24 000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b-NO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/>
              <a:t>Egenrapporterte skader (</a:t>
            </a:r>
            <a:r>
              <a:rPr lang="nb-NO" dirty="0" err="1"/>
              <a:t>AKU</a:t>
            </a:r>
            <a:r>
              <a:rPr lang="nb-NO" dirty="0"/>
              <a:t>-tillegget 2013, Faktaboka*) 	~ 105 000</a:t>
            </a:r>
          </a:p>
        </p:txBody>
      </p:sp>
      <p:sp>
        <p:nvSpPr>
          <p:cNvPr id="5" name="TekstSylinder 4">
            <a:extLst>
              <a:ext uri="{FF2B5EF4-FFF2-40B4-BE49-F238E27FC236}">
                <a16:creationId xmlns:a16="http://schemas.microsoft.com/office/drawing/2014/main" id="{22D03C6C-E2BE-4354-BF80-FECCF6A6A1BB}"/>
              </a:ext>
            </a:extLst>
          </p:cNvPr>
          <p:cNvSpPr txBox="1"/>
          <p:nvPr/>
        </p:nvSpPr>
        <p:spPr>
          <a:xfrm>
            <a:off x="540067" y="5718629"/>
            <a:ext cx="99973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/>
              <a:t>* Faktabok om arbeidsmiljø og helse 2015 – status og utviklingstrekk  (</a:t>
            </a:r>
            <a:r>
              <a:rPr lang="nb-NO" dirty="0">
                <a:hlinkClick r:id="rId3"/>
              </a:rPr>
              <a:t>www.stami.no</a:t>
            </a:r>
            <a:r>
              <a:rPr lang="nb-NO" dirty="0"/>
              <a:t>)</a:t>
            </a:r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7650972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343471" y="188640"/>
            <a:ext cx="7010819" cy="553998"/>
          </a:xfrm>
        </p:spPr>
        <p:txBody>
          <a:bodyPr/>
          <a:lstStyle/>
          <a:p>
            <a:r>
              <a:rPr lang="nb-NO" dirty="0"/>
              <a:t>Arbeidsskadedødsfall 1972-2018</a:t>
            </a:r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9DE0CB6-5C5D-4C02-9B62-3C993526198A}" type="datetime1">
              <a:rPr lang="nb-NO" smtClean="0"/>
              <a:t>24.03.2019</a:t>
            </a:fld>
            <a:endParaRPr lang="nb-NO"/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00000000-0008-0000-0000-000004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3146352"/>
              </p:ext>
            </p:extLst>
          </p:nvPr>
        </p:nvGraphicFramePr>
        <p:xfrm>
          <a:off x="777806" y="1010962"/>
          <a:ext cx="9737794" cy="54270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988571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FCF0FF0-25D9-4DCB-B68A-965978A91F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Arbeidsskadedødsfall 2009-2018</a:t>
            </a:r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1F3CE246-2003-4BFB-8902-69DFDDCFE8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F1B2C3-4278-41AD-A3A2-3AE655AA3A99}" type="datetime1">
              <a:rPr lang="nb-NO" smtClean="0"/>
              <a:t>24.03.2019</a:t>
            </a:fld>
            <a:endParaRPr lang="nb-NO"/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584DAD73-A356-4913-A69D-C84D26C4555E}"/>
              </a:ext>
            </a:extLst>
          </p:cNvPr>
          <p:cNvGraphicFramePr>
            <a:graphicFrameLocks/>
          </p:cNvGraphicFramePr>
          <p:nvPr/>
        </p:nvGraphicFramePr>
        <p:xfrm>
          <a:off x="1330036" y="1226127"/>
          <a:ext cx="9299864" cy="50395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5268377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FCF0FF0-25D9-4DCB-B68A-965978A91F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Arbeidsskadedødsfall 2009-2018</a:t>
            </a:r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1F3CE246-2003-4BFB-8902-69DFDDCFE8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F1B2C3-4278-41AD-A3A2-3AE655AA3A99}" type="datetime1">
              <a:rPr lang="nb-NO" smtClean="0"/>
              <a:t>24.03.2019</a:t>
            </a:fld>
            <a:endParaRPr lang="nb-NO"/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584DAD73-A356-4913-A69D-C84D26C4555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35984237"/>
              </p:ext>
            </p:extLst>
          </p:nvPr>
        </p:nvGraphicFramePr>
        <p:xfrm>
          <a:off x="1330036" y="1226127"/>
          <a:ext cx="9299864" cy="50395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TekstSylinder 4">
            <a:extLst>
              <a:ext uri="{FF2B5EF4-FFF2-40B4-BE49-F238E27FC236}">
                <a16:creationId xmlns:a16="http://schemas.microsoft.com/office/drawing/2014/main" id="{D35E960E-EAB6-4DF6-B616-E90988CBE99D}"/>
              </a:ext>
            </a:extLst>
          </p:cNvPr>
          <p:cNvSpPr txBox="1"/>
          <p:nvPr/>
        </p:nvSpPr>
        <p:spPr>
          <a:xfrm>
            <a:off x="9029701" y="2306782"/>
            <a:ext cx="7377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3200" dirty="0"/>
              <a:t>38</a:t>
            </a:r>
          </a:p>
        </p:txBody>
      </p:sp>
    </p:spTree>
    <p:extLst>
      <p:ext uri="{BB962C8B-B14F-4D97-AF65-F5344CB8AC3E}">
        <p14:creationId xmlns:p14="http://schemas.microsoft.com/office/powerpoint/2010/main" val="17210653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B4A2C04-C906-4D4D-99B7-3616D9AB84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68" y="466698"/>
            <a:ext cx="11111864" cy="553998"/>
          </a:xfrm>
        </p:spPr>
        <p:txBody>
          <a:bodyPr/>
          <a:lstStyle/>
          <a:p>
            <a:r>
              <a:rPr lang="nb-NO" dirty="0"/>
              <a:t>Ulykkeutsatte næringer</a:t>
            </a:r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03090F60-89A7-472E-B19D-27DA4637AA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F1B2C3-4278-41AD-A3A2-3AE655AA3A99}" type="datetime1">
              <a:rPr lang="nb-NO" smtClean="0"/>
              <a:t>24.03.2019</a:t>
            </a:fld>
            <a:endParaRPr lang="nb-NO"/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86FBD534-4E4B-46F1-93A6-F4405F9EFC9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04944139"/>
              </p:ext>
            </p:extLst>
          </p:nvPr>
        </p:nvGraphicFramePr>
        <p:xfrm>
          <a:off x="540068" y="1101436"/>
          <a:ext cx="10931496" cy="50205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313225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B4A2C04-C906-4D4D-99B7-3616D9AB84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err="1"/>
              <a:t>Ulykkesutsatte</a:t>
            </a:r>
            <a:r>
              <a:rPr lang="nb-NO" dirty="0"/>
              <a:t> næringer</a:t>
            </a:r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03090F60-89A7-472E-B19D-27DA4637AA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F1B2C3-4278-41AD-A3A2-3AE655AA3A99}" type="datetime1">
              <a:rPr lang="nb-NO" smtClean="0"/>
              <a:t>24.03.2019</a:t>
            </a:fld>
            <a:endParaRPr lang="nb-NO"/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86FBD534-4E4B-46F1-93A6-F4405F9EFC9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94837578"/>
              </p:ext>
            </p:extLst>
          </p:nvPr>
        </p:nvGraphicFramePr>
        <p:xfrm>
          <a:off x="540068" y="1101436"/>
          <a:ext cx="11367914" cy="50205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2112548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B4A2C04-C906-4D4D-99B7-3616D9AB84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err="1"/>
              <a:t>Ulykkesutsatte</a:t>
            </a:r>
            <a:r>
              <a:rPr lang="nb-NO" dirty="0"/>
              <a:t> næringer</a:t>
            </a:r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03090F60-89A7-472E-B19D-27DA4637AA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F1B2C3-4278-41AD-A3A2-3AE655AA3A99}" type="datetime1">
              <a:rPr lang="nb-NO" smtClean="0"/>
              <a:t>24.03.2019</a:t>
            </a:fld>
            <a:endParaRPr lang="nb-NO"/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07B357A1-C901-4864-A891-69D6C21D8F2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22842479"/>
              </p:ext>
            </p:extLst>
          </p:nvPr>
        </p:nvGraphicFramePr>
        <p:xfrm>
          <a:off x="218209" y="1226127"/>
          <a:ext cx="11433723" cy="54863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261053397"/>
      </p:ext>
    </p:extLst>
  </p:cSld>
  <p:clrMapOvr>
    <a:masterClrMapping/>
  </p:clrMapOvr>
</p:sld>
</file>

<file path=ppt/theme/theme1.xml><?xml version="1.0" encoding="utf-8"?>
<a:theme xmlns:a="http://schemas.openxmlformats.org/drawingml/2006/main" name="Arbeidstilsynet">
  <a:themeElements>
    <a:clrScheme name="Arbeidstilsynet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1C1B0"/>
      </a:accent1>
      <a:accent2>
        <a:srgbClr val="FF7B56"/>
      </a:accent2>
      <a:accent3>
        <a:srgbClr val="EDEEF2"/>
      </a:accent3>
      <a:accent4>
        <a:srgbClr val="70DAD0"/>
      </a:accent4>
      <a:accent5>
        <a:srgbClr val="FFB09A"/>
      </a:accent5>
      <a:accent6>
        <a:srgbClr val="797A7A"/>
      </a:accent6>
      <a:hlink>
        <a:srgbClr val="0563C1"/>
      </a:hlink>
      <a:folHlink>
        <a:srgbClr val="954F7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5" id="{9B49ADF2-293F-FB46-88D4-C41A78F5819D}" vid="{0CC15C6C-929A-CB4F-B8C6-C7DA0D52FCF8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Arbeidstilsynet_PPT_mal</Template>
  <TotalTime>3334</TotalTime>
  <Words>560</Words>
  <Application>Microsoft Macintosh PowerPoint</Application>
  <PresentationFormat>Widescreen</PresentationFormat>
  <Paragraphs>206</Paragraphs>
  <Slides>24</Slides>
  <Notes>18</Notes>
  <HiddenSlides>0</HiddenSlides>
  <MMClips>0</MMClips>
  <ScaleCrop>false</ScaleCrop>
  <HeadingPairs>
    <vt:vector size="8" baseType="variant">
      <vt:variant>
        <vt:lpstr>Brukte skrifter</vt:lpstr>
      </vt:variant>
      <vt:variant>
        <vt:i4>4</vt:i4>
      </vt:variant>
      <vt:variant>
        <vt:lpstr>Tema</vt:lpstr>
      </vt:variant>
      <vt:variant>
        <vt:i4>1</vt:i4>
      </vt:variant>
      <vt:variant>
        <vt:lpstr>Innebygde OLE-servere</vt:lpstr>
      </vt:variant>
      <vt:variant>
        <vt:i4>1</vt:i4>
      </vt:variant>
      <vt:variant>
        <vt:lpstr>Lysbildetitler</vt:lpstr>
      </vt:variant>
      <vt:variant>
        <vt:i4>24</vt:i4>
      </vt:variant>
    </vt:vector>
  </HeadingPairs>
  <TitlesOfParts>
    <vt:vector size="30" baseType="lpstr">
      <vt:lpstr>Arial</vt:lpstr>
      <vt:lpstr>Calibri</vt:lpstr>
      <vt:lpstr>Garamond</vt:lpstr>
      <vt:lpstr>Times New Roman</vt:lpstr>
      <vt:lpstr>Arbeidstilsynet</vt:lpstr>
      <vt:lpstr>Clip</vt:lpstr>
      <vt:lpstr>Hva går mest galt, og hvordan?</vt:lpstr>
      <vt:lpstr>Innhold</vt:lpstr>
      <vt:lpstr>PowerPoint-presentasjon</vt:lpstr>
      <vt:lpstr>Arbeidsskadedødsfall 1972-2018</vt:lpstr>
      <vt:lpstr>Arbeidsskadedødsfall 2009-2018</vt:lpstr>
      <vt:lpstr>Arbeidsskadedødsfall 2009-2018</vt:lpstr>
      <vt:lpstr>Ulykkeutsatte næringer</vt:lpstr>
      <vt:lpstr>Ulykkesutsatte næringer</vt:lpstr>
      <vt:lpstr>Ulykkesutsatte næringer</vt:lpstr>
      <vt:lpstr>Ulykkestype - Arbeidsskadedødsfall 2012-2017</vt:lpstr>
      <vt:lpstr>Prioriterte arbeidsmiljøproblem</vt:lpstr>
      <vt:lpstr>PowerPoint-presentasjon</vt:lpstr>
      <vt:lpstr>Bygg og anlegg</vt:lpstr>
      <vt:lpstr>PowerPoint-presentasjon</vt:lpstr>
      <vt:lpstr>PowerPoint-presentasjon</vt:lpstr>
      <vt:lpstr>Fall fra tak, gulv, plattform  17 % av ulykkene</vt:lpstr>
      <vt:lpstr>Fall fra stillas 15 % av ulykkene</vt:lpstr>
      <vt:lpstr>Fall fra stige 7 % av ulykkene</vt:lpstr>
      <vt:lpstr>Fall fra høyde – usikret 5% av ulykkene</vt:lpstr>
      <vt:lpstr>Kontakt med fallende objekt 15 % av ulykkene</vt:lpstr>
      <vt:lpstr>Kontakt med bevegelige deler på maskin 11 % av ulykkene</vt:lpstr>
      <vt:lpstr>Truffet av objekt under løfteoperasjon 8 % av ulykkene</vt:lpstr>
      <vt:lpstr>Årsaker til ulykker i bygge- og anleggsvirksomheter</vt:lpstr>
      <vt:lpstr>Konklusjon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Mostue, Bodil Aamnes</dc:creator>
  <cp:lastModifiedBy>Christian Herman</cp:lastModifiedBy>
  <cp:revision>131</cp:revision>
  <cp:lastPrinted>2019-03-06T11:13:34Z</cp:lastPrinted>
  <dcterms:created xsi:type="dcterms:W3CDTF">2017-10-25T12:13:32Z</dcterms:created>
  <dcterms:modified xsi:type="dcterms:W3CDTF">2019-03-24T10:46:25Z</dcterms:modified>
</cp:coreProperties>
</file>