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9" r:id="rId2"/>
    <p:sldMasterId id="2147483692" r:id="rId3"/>
    <p:sldMasterId id="2147483697" r:id="rId4"/>
    <p:sldMasterId id="2147483704" r:id="rId5"/>
  </p:sldMasterIdLst>
  <p:notesMasterIdLst>
    <p:notesMasterId r:id="rId36"/>
  </p:notesMasterIdLst>
  <p:handoutMasterIdLst>
    <p:handoutMasterId r:id="rId37"/>
  </p:handoutMasterIdLst>
  <p:sldIdLst>
    <p:sldId id="319" r:id="rId6"/>
    <p:sldId id="368" r:id="rId7"/>
    <p:sldId id="356" r:id="rId8"/>
    <p:sldId id="332" r:id="rId9"/>
    <p:sldId id="325" r:id="rId10"/>
    <p:sldId id="324" r:id="rId11"/>
    <p:sldId id="372" r:id="rId12"/>
    <p:sldId id="373" r:id="rId13"/>
    <p:sldId id="331" r:id="rId14"/>
    <p:sldId id="322" r:id="rId15"/>
    <p:sldId id="334" r:id="rId16"/>
    <p:sldId id="336" r:id="rId17"/>
    <p:sldId id="338" r:id="rId18"/>
    <p:sldId id="337" r:id="rId19"/>
    <p:sldId id="363" r:id="rId20"/>
    <p:sldId id="340" r:id="rId21"/>
    <p:sldId id="342" r:id="rId22"/>
    <p:sldId id="367" r:id="rId23"/>
    <p:sldId id="364" r:id="rId24"/>
    <p:sldId id="365" r:id="rId25"/>
    <p:sldId id="341" r:id="rId26"/>
    <p:sldId id="375" r:id="rId27"/>
    <p:sldId id="376" r:id="rId28"/>
    <p:sldId id="360" r:id="rId29"/>
    <p:sldId id="266" r:id="rId30"/>
    <p:sldId id="374" r:id="rId31"/>
    <p:sldId id="358" r:id="rId32"/>
    <p:sldId id="350" r:id="rId33"/>
    <p:sldId id="354" r:id="rId34"/>
    <p:sldId id="351" r:id="rId35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57E"/>
    <a:srgbClr val="112E79"/>
    <a:srgbClr val="9DB0D4"/>
    <a:srgbClr val="1C5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0" autoAdjust="0"/>
    <p:restoredTop sz="74730" autoAdjust="0"/>
  </p:normalViewPr>
  <p:slideViewPr>
    <p:cSldViewPr snapToGrid="0" snapToObjects="1" showGuides="1">
      <p:cViewPr varScale="1">
        <p:scale>
          <a:sx n="68" d="100"/>
          <a:sy n="68" d="100"/>
        </p:scale>
        <p:origin x="1480" y="184"/>
      </p:cViewPr>
      <p:guideLst>
        <p:guide orient="horz" pos="1800"/>
        <p:guide pos="28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0.jpeg"/><Relationship Id="rId1" Type="http://schemas.openxmlformats.org/officeDocument/2006/relationships/image" Target="../media/image17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69EBE7-5E98-4243-AB68-B9E965128A8A}" type="doc">
      <dgm:prSet loTypeId="urn:microsoft.com/office/officeart/2008/layout/CircularPictureCallout" loCatId="picture" qsTypeId="urn:microsoft.com/office/officeart/2005/8/quickstyle/3d1" qsCatId="3D" csTypeId="urn:microsoft.com/office/officeart/2005/8/colors/colorful1" csCatId="colorful" phldr="1"/>
      <dgm:spPr/>
    </dgm:pt>
    <dgm:pt modelId="{B7162498-D122-443B-BA5C-1CB44E97E75E}">
      <dgm:prSet phldrT="[Tekst]"/>
      <dgm:spPr/>
      <dgm:t>
        <a:bodyPr/>
        <a:lstStyle/>
        <a:p>
          <a:r>
            <a:rPr lang="nb-NO">
              <a:solidFill>
                <a:srgbClr val="00B050"/>
              </a:solidFill>
            </a:rPr>
            <a:t> </a:t>
          </a:r>
          <a:endParaRPr lang="nb-NO" dirty="0">
            <a:solidFill>
              <a:srgbClr val="00B050"/>
            </a:solidFill>
          </a:endParaRPr>
        </a:p>
      </dgm:t>
    </dgm:pt>
    <dgm:pt modelId="{977C0FF3-C2BA-4354-ADE6-87E755DD97D1}" type="parTrans" cxnId="{D0927046-2E95-4460-A01E-7E50D05DC135}">
      <dgm:prSet/>
      <dgm:spPr/>
      <dgm:t>
        <a:bodyPr/>
        <a:lstStyle/>
        <a:p>
          <a:endParaRPr lang="nb-NO">
            <a:solidFill>
              <a:srgbClr val="00B050"/>
            </a:solidFill>
          </a:endParaRPr>
        </a:p>
      </dgm:t>
    </dgm:pt>
    <dgm:pt modelId="{40FBE121-F718-469F-8BBB-559BA9ECD627}" type="sibTrans" cxnId="{D0927046-2E95-4460-A01E-7E50D05DC135}">
      <dgm:prSet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nb-NO">
            <a:solidFill>
              <a:srgbClr val="00B050"/>
            </a:solidFill>
          </a:endParaRPr>
        </a:p>
      </dgm:t>
    </dgm:pt>
    <dgm:pt modelId="{6A6FBA82-4B39-4141-B911-DAE446A90B82}">
      <dgm:prSet phldrT="[Tekst]" custT="1"/>
      <dgm:spPr/>
      <dgm:t>
        <a:bodyPr/>
        <a:lstStyle/>
        <a:p>
          <a:r>
            <a:rPr lang="nb-NO" sz="1400" b="1" dirty="0">
              <a:solidFill>
                <a:srgbClr val="00B050"/>
              </a:solidFill>
            </a:rPr>
            <a:t>Menneske </a:t>
          </a:r>
        </a:p>
      </dgm:t>
    </dgm:pt>
    <dgm:pt modelId="{C1B9642E-292A-4E82-8FCB-BA9CE850EE18}" type="parTrans" cxnId="{1338BCD8-DAC8-4DFE-915A-F4AA87030C50}">
      <dgm:prSet/>
      <dgm:spPr/>
      <dgm:t>
        <a:bodyPr/>
        <a:lstStyle/>
        <a:p>
          <a:endParaRPr lang="nb-NO">
            <a:solidFill>
              <a:srgbClr val="00B050"/>
            </a:solidFill>
          </a:endParaRPr>
        </a:p>
      </dgm:t>
    </dgm:pt>
    <dgm:pt modelId="{238E8521-B37B-40CF-82E1-FCC52A6A50D9}" type="sibTrans" cxnId="{1338BCD8-DAC8-4DFE-915A-F4AA87030C50}">
      <dgm:prSet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nb-NO">
            <a:solidFill>
              <a:srgbClr val="00B050"/>
            </a:solidFill>
          </a:endParaRPr>
        </a:p>
      </dgm:t>
    </dgm:pt>
    <dgm:pt modelId="{8A9D63B6-B9D8-4DC3-B189-613ED6963DA6}">
      <dgm:prSet phldrT="[Tekst]" custT="1"/>
      <dgm:spPr/>
      <dgm:t>
        <a:bodyPr/>
        <a:lstStyle/>
        <a:p>
          <a:r>
            <a:rPr lang="nb-NO" sz="1400" b="1" dirty="0">
              <a:solidFill>
                <a:srgbClr val="00B050"/>
              </a:solidFill>
            </a:rPr>
            <a:t>Arbeidsmiljø</a:t>
          </a:r>
        </a:p>
      </dgm:t>
    </dgm:pt>
    <dgm:pt modelId="{BA9C8F7E-95AC-49D1-A2CA-E8027CE6DCD9}" type="parTrans" cxnId="{272A6DFA-DD7D-47F9-ACC7-C0273DD96376}">
      <dgm:prSet/>
      <dgm:spPr/>
      <dgm:t>
        <a:bodyPr/>
        <a:lstStyle/>
        <a:p>
          <a:endParaRPr lang="nb-NO">
            <a:solidFill>
              <a:srgbClr val="00B050"/>
            </a:solidFill>
          </a:endParaRPr>
        </a:p>
      </dgm:t>
    </dgm:pt>
    <dgm:pt modelId="{06AB3803-F42D-4065-B8E3-0D0B6FE3E174}" type="sibTrans" cxnId="{272A6DFA-DD7D-47F9-ACC7-C0273DD96376}">
      <dgm:prSet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nb-NO">
            <a:solidFill>
              <a:srgbClr val="00B050"/>
            </a:solidFill>
          </a:endParaRPr>
        </a:p>
      </dgm:t>
    </dgm:pt>
    <dgm:pt modelId="{E93A1D20-6566-4192-A349-F3618166AA6B}">
      <dgm:prSet phldrT="[Tekst]" custT="1"/>
      <dgm:spPr/>
      <dgm:t>
        <a:bodyPr/>
        <a:lstStyle/>
        <a:p>
          <a:r>
            <a:rPr lang="nb-NO" sz="1400" b="1" dirty="0">
              <a:solidFill>
                <a:srgbClr val="00B050"/>
              </a:solidFill>
            </a:rPr>
            <a:t>Teknikk</a:t>
          </a:r>
        </a:p>
      </dgm:t>
    </dgm:pt>
    <dgm:pt modelId="{91577361-5227-48C2-A848-C52EE8D5B13F}" type="sibTrans" cxnId="{2FD34925-4BCE-4690-B29C-87A6DEC31BBE}">
      <dgm:prSet/>
      <dgm:spPr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nb-NO">
            <a:solidFill>
              <a:srgbClr val="00B050"/>
            </a:solidFill>
          </a:endParaRPr>
        </a:p>
      </dgm:t>
    </dgm:pt>
    <dgm:pt modelId="{32BED4ED-616B-4934-8E02-543769875032}" type="parTrans" cxnId="{2FD34925-4BCE-4690-B29C-87A6DEC31BBE}">
      <dgm:prSet/>
      <dgm:spPr/>
      <dgm:t>
        <a:bodyPr/>
        <a:lstStyle/>
        <a:p>
          <a:endParaRPr lang="nb-NO">
            <a:solidFill>
              <a:srgbClr val="00B050"/>
            </a:solidFill>
          </a:endParaRPr>
        </a:p>
      </dgm:t>
    </dgm:pt>
    <dgm:pt modelId="{9201FFE4-BEB7-4931-8123-F90A86418432}" type="pres">
      <dgm:prSet presAssocID="{5569EBE7-5E98-4243-AB68-B9E965128A8A}" presName="Name0" presStyleCnt="0">
        <dgm:presLayoutVars>
          <dgm:chMax val="7"/>
          <dgm:chPref val="7"/>
          <dgm:dir/>
        </dgm:presLayoutVars>
      </dgm:prSet>
      <dgm:spPr/>
    </dgm:pt>
    <dgm:pt modelId="{CEAD761F-8556-48F7-BDA2-7F25B766929B}" type="pres">
      <dgm:prSet presAssocID="{5569EBE7-5E98-4243-AB68-B9E965128A8A}" presName="Name1" presStyleCnt="0"/>
      <dgm:spPr/>
    </dgm:pt>
    <dgm:pt modelId="{E3BFE567-C5FB-4012-93E4-10EA7E6B309E}" type="pres">
      <dgm:prSet presAssocID="{40FBE121-F718-469F-8BBB-559BA9ECD627}" presName="picture_1" presStyleCnt="0"/>
      <dgm:spPr/>
    </dgm:pt>
    <dgm:pt modelId="{8B8DD068-2832-4415-BD74-020C98E2FF1A}" type="pres">
      <dgm:prSet presAssocID="{40FBE121-F718-469F-8BBB-559BA9ECD627}" presName="pictureRepeatNode" presStyleLbl="alignImgPlace1" presStyleIdx="0" presStyleCnt="4" custScaleX="64190" custScaleY="83373"/>
      <dgm:spPr/>
    </dgm:pt>
    <dgm:pt modelId="{60DB73E1-858E-4A22-8BDF-290D4AEA20FA}" type="pres">
      <dgm:prSet presAssocID="{B7162498-D122-443B-BA5C-1CB44E97E75E}" presName="text_1" presStyleLbl="node1" presStyleIdx="0" presStyleCnt="0">
        <dgm:presLayoutVars>
          <dgm:bulletEnabled val="1"/>
        </dgm:presLayoutVars>
      </dgm:prSet>
      <dgm:spPr/>
    </dgm:pt>
    <dgm:pt modelId="{4FCB51C5-B81E-4D31-9166-1B6661C51F6A}" type="pres">
      <dgm:prSet presAssocID="{91577361-5227-48C2-A848-C52EE8D5B13F}" presName="picture_2" presStyleCnt="0"/>
      <dgm:spPr/>
    </dgm:pt>
    <dgm:pt modelId="{18F9988F-B3BE-467E-919B-0D121D8CF5F0}" type="pres">
      <dgm:prSet presAssocID="{91577361-5227-48C2-A848-C52EE8D5B13F}" presName="pictureRepeatNode" presStyleLbl="alignImgPlace1" presStyleIdx="1" presStyleCnt="4"/>
      <dgm:spPr/>
    </dgm:pt>
    <dgm:pt modelId="{4CC70DB9-D4EB-458C-8F23-4E48348CDC30}" type="pres">
      <dgm:prSet presAssocID="{E93A1D20-6566-4192-A349-F3618166AA6B}" presName="line_2" presStyleLbl="parChTrans1D1" presStyleIdx="0" presStyleCnt="3"/>
      <dgm:spPr/>
    </dgm:pt>
    <dgm:pt modelId="{534D813F-B455-43CD-810C-FDEE967084B1}" type="pres">
      <dgm:prSet presAssocID="{E93A1D20-6566-4192-A349-F3618166AA6B}" presName="textparent_2" presStyleLbl="node1" presStyleIdx="0" presStyleCnt="0"/>
      <dgm:spPr/>
    </dgm:pt>
    <dgm:pt modelId="{D71FAA49-54E3-4B11-811A-3132F33A45B4}" type="pres">
      <dgm:prSet presAssocID="{E93A1D20-6566-4192-A349-F3618166AA6B}" presName="text_2" presStyleLbl="revTx" presStyleIdx="0" presStyleCnt="3">
        <dgm:presLayoutVars>
          <dgm:bulletEnabled val="1"/>
        </dgm:presLayoutVars>
      </dgm:prSet>
      <dgm:spPr/>
    </dgm:pt>
    <dgm:pt modelId="{579E5D9E-6C58-4B6A-8165-AA1131118361}" type="pres">
      <dgm:prSet presAssocID="{238E8521-B37B-40CF-82E1-FCC52A6A50D9}" presName="picture_3" presStyleCnt="0"/>
      <dgm:spPr/>
    </dgm:pt>
    <dgm:pt modelId="{25EB1E74-59DE-472E-AA47-7F138762D444}" type="pres">
      <dgm:prSet presAssocID="{238E8521-B37B-40CF-82E1-FCC52A6A50D9}" presName="pictureRepeatNode" presStyleLbl="alignImgPlace1" presStyleIdx="2" presStyleCnt="4"/>
      <dgm:spPr/>
    </dgm:pt>
    <dgm:pt modelId="{BE476E08-1D31-410C-9F28-5C13DAEDEF35}" type="pres">
      <dgm:prSet presAssocID="{6A6FBA82-4B39-4141-B911-DAE446A90B82}" presName="line_3" presStyleLbl="parChTrans1D1" presStyleIdx="1" presStyleCnt="3"/>
      <dgm:spPr/>
    </dgm:pt>
    <dgm:pt modelId="{ADD0EDC6-80A2-4EE6-9591-9689D4919E8A}" type="pres">
      <dgm:prSet presAssocID="{6A6FBA82-4B39-4141-B911-DAE446A90B82}" presName="textparent_3" presStyleLbl="node1" presStyleIdx="0" presStyleCnt="0"/>
      <dgm:spPr/>
    </dgm:pt>
    <dgm:pt modelId="{78AA261E-1DD2-44C5-84B8-249E4819427B}" type="pres">
      <dgm:prSet presAssocID="{6A6FBA82-4B39-4141-B911-DAE446A90B82}" presName="text_3" presStyleLbl="revTx" presStyleIdx="1" presStyleCnt="3">
        <dgm:presLayoutVars>
          <dgm:bulletEnabled val="1"/>
        </dgm:presLayoutVars>
      </dgm:prSet>
      <dgm:spPr/>
    </dgm:pt>
    <dgm:pt modelId="{61846B43-D7AE-4241-B731-6D679947B352}" type="pres">
      <dgm:prSet presAssocID="{06AB3803-F42D-4065-B8E3-0D0B6FE3E174}" presName="picture_4" presStyleCnt="0"/>
      <dgm:spPr/>
    </dgm:pt>
    <dgm:pt modelId="{B5A1977E-8741-4441-9466-6B26F6C48FD1}" type="pres">
      <dgm:prSet presAssocID="{06AB3803-F42D-4065-B8E3-0D0B6FE3E174}" presName="pictureRepeatNode" presStyleLbl="alignImgPlace1" presStyleIdx="3" presStyleCnt="4"/>
      <dgm:spPr/>
    </dgm:pt>
    <dgm:pt modelId="{E24D25E9-4753-476F-BC0C-4360364B5C86}" type="pres">
      <dgm:prSet presAssocID="{8A9D63B6-B9D8-4DC3-B189-613ED6963DA6}" presName="line_4" presStyleLbl="parChTrans1D1" presStyleIdx="2" presStyleCnt="3"/>
      <dgm:spPr/>
    </dgm:pt>
    <dgm:pt modelId="{338173D2-EBAC-4F8E-9445-C25182C7C65D}" type="pres">
      <dgm:prSet presAssocID="{8A9D63B6-B9D8-4DC3-B189-613ED6963DA6}" presName="textparent_4" presStyleLbl="node1" presStyleIdx="0" presStyleCnt="0"/>
      <dgm:spPr/>
    </dgm:pt>
    <dgm:pt modelId="{2B358772-B161-4AE4-BE06-5458D25F5407}" type="pres">
      <dgm:prSet presAssocID="{8A9D63B6-B9D8-4DC3-B189-613ED6963DA6}" presName="text_4" presStyleLbl="revTx" presStyleIdx="2" presStyleCnt="3">
        <dgm:presLayoutVars>
          <dgm:bulletEnabled val="1"/>
        </dgm:presLayoutVars>
      </dgm:prSet>
      <dgm:spPr/>
    </dgm:pt>
  </dgm:ptLst>
  <dgm:cxnLst>
    <dgm:cxn modelId="{A5EECC0C-2B70-4C43-9F41-AD409C0C599E}" type="presOf" srcId="{238E8521-B37B-40CF-82E1-FCC52A6A50D9}" destId="{25EB1E74-59DE-472E-AA47-7F138762D444}" srcOrd="0" destOrd="0" presId="urn:microsoft.com/office/officeart/2008/layout/CircularPictureCallout"/>
    <dgm:cxn modelId="{9F224710-D70B-46C9-8B35-AC02A9B7056F}" type="presOf" srcId="{5569EBE7-5E98-4243-AB68-B9E965128A8A}" destId="{9201FFE4-BEB7-4931-8123-F90A86418432}" srcOrd="0" destOrd="0" presId="urn:microsoft.com/office/officeart/2008/layout/CircularPictureCallout"/>
    <dgm:cxn modelId="{A27C2012-B060-4DB6-B469-AC18869108BB}" type="presOf" srcId="{06AB3803-F42D-4065-B8E3-0D0B6FE3E174}" destId="{B5A1977E-8741-4441-9466-6B26F6C48FD1}" srcOrd="0" destOrd="0" presId="urn:microsoft.com/office/officeart/2008/layout/CircularPictureCallout"/>
    <dgm:cxn modelId="{2FD34925-4BCE-4690-B29C-87A6DEC31BBE}" srcId="{5569EBE7-5E98-4243-AB68-B9E965128A8A}" destId="{E93A1D20-6566-4192-A349-F3618166AA6B}" srcOrd="1" destOrd="0" parTransId="{32BED4ED-616B-4934-8E02-543769875032}" sibTransId="{91577361-5227-48C2-A848-C52EE8D5B13F}"/>
    <dgm:cxn modelId="{E188AE35-6E9F-4D36-973D-535B48878460}" type="presOf" srcId="{B7162498-D122-443B-BA5C-1CB44E97E75E}" destId="{60DB73E1-858E-4A22-8BDF-290D4AEA20FA}" srcOrd="0" destOrd="0" presId="urn:microsoft.com/office/officeart/2008/layout/CircularPictureCallout"/>
    <dgm:cxn modelId="{D0927046-2E95-4460-A01E-7E50D05DC135}" srcId="{5569EBE7-5E98-4243-AB68-B9E965128A8A}" destId="{B7162498-D122-443B-BA5C-1CB44E97E75E}" srcOrd="0" destOrd="0" parTransId="{977C0FF3-C2BA-4354-ADE6-87E755DD97D1}" sibTransId="{40FBE121-F718-469F-8BBB-559BA9ECD627}"/>
    <dgm:cxn modelId="{6754AE5C-6C65-41CE-A52D-EFA1E376B369}" type="presOf" srcId="{8A9D63B6-B9D8-4DC3-B189-613ED6963DA6}" destId="{2B358772-B161-4AE4-BE06-5458D25F5407}" srcOrd="0" destOrd="0" presId="urn:microsoft.com/office/officeart/2008/layout/CircularPictureCallout"/>
    <dgm:cxn modelId="{3361FEAC-7753-4298-BF90-1BC322A081C5}" type="presOf" srcId="{40FBE121-F718-469F-8BBB-559BA9ECD627}" destId="{8B8DD068-2832-4415-BD74-020C98E2FF1A}" srcOrd="0" destOrd="0" presId="urn:microsoft.com/office/officeart/2008/layout/CircularPictureCallout"/>
    <dgm:cxn modelId="{9E7076BF-F5B1-4778-8036-EEDF046758D2}" type="presOf" srcId="{E93A1D20-6566-4192-A349-F3618166AA6B}" destId="{D71FAA49-54E3-4B11-811A-3132F33A45B4}" srcOrd="0" destOrd="0" presId="urn:microsoft.com/office/officeart/2008/layout/CircularPictureCallout"/>
    <dgm:cxn modelId="{266D00D0-8506-4FDD-BCA1-7E19692DE31F}" type="presOf" srcId="{6A6FBA82-4B39-4141-B911-DAE446A90B82}" destId="{78AA261E-1DD2-44C5-84B8-249E4819427B}" srcOrd="0" destOrd="0" presId="urn:microsoft.com/office/officeart/2008/layout/CircularPictureCallout"/>
    <dgm:cxn modelId="{1338BCD8-DAC8-4DFE-915A-F4AA87030C50}" srcId="{5569EBE7-5E98-4243-AB68-B9E965128A8A}" destId="{6A6FBA82-4B39-4141-B911-DAE446A90B82}" srcOrd="2" destOrd="0" parTransId="{C1B9642E-292A-4E82-8FCB-BA9CE850EE18}" sibTransId="{238E8521-B37B-40CF-82E1-FCC52A6A50D9}"/>
    <dgm:cxn modelId="{18830FE8-660C-4493-9AE3-7F2C405CCF9B}" type="presOf" srcId="{91577361-5227-48C2-A848-C52EE8D5B13F}" destId="{18F9988F-B3BE-467E-919B-0D121D8CF5F0}" srcOrd="0" destOrd="0" presId="urn:microsoft.com/office/officeart/2008/layout/CircularPictureCallout"/>
    <dgm:cxn modelId="{272A6DFA-DD7D-47F9-ACC7-C0273DD96376}" srcId="{5569EBE7-5E98-4243-AB68-B9E965128A8A}" destId="{8A9D63B6-B9D8-4DC3-B189-613ED6963DA6}" srcOrd="3" destOrd="0" parTransId="{BA9C8F7E-95AC-49D1-A2CA-E8027CE6DCD9}" sibTransId="{06AB3803-F42D-4065-B8E3-0D0B6FE3E174}"/>
    <dgm:cxn modelId="{66D03006-58AC-47CC-A5FF-0EC58BAFC7EA}" type="presParOf" srcId="{9201FFE4-BEB7-4931-8123-F90A86418432}" destId="{CEAD761F-8556-48F7-BDA2-7F25B766929B}" srcOrd="0" destOrd="0" presId="urn:microsoft.com/office/officeart/2008/layout/CircularPictureCallout"/>
    <dgm:cxn modelId="{C1590EA3-E011-4198-8BA1-947A6DDFD981}" type="presParOf" srcId="{CEAD761F-8556-48F7-BDA2-7F25B766929B}" destId="{E3BFE567-C5FB-4012-93E4-10EA7E6B309E}" srcOrd="0" destOrd="0" presId="urn:microsoft.com/office/officeart/2008/layout/CircularPictureCallout"/>
    <dgm:cxn modelId="{A3F70D53-AFDC-4F22-939F-370B8B66B3F3}" type="presParOf" srcId="{E3BFE567-C5FB-4012-93E4-10EA7E6B309E}" destId="{8B8DD068-2832-4415-BD74-020C98E2FF1A}" srcOrd="0" destOrd="0" presId="urn:microsoft.com/office/officeart/2008/layout/CircularPictureCallout"/>
    <dgm:cxn modelId="{7EAC7FC7-962A-4CBF-BC66-D2EF6B3976A6}" type="presParOf" srcId="{CEAD761F-8556-48F7-BDA2-7F25B766929B}" destId="{60DB73E1-858E-4A22-8BDF-290D4AEA20FA}" srcOrd="1" destOrd="0" presId="urn:microsoft.com/office/officeart/2008/layout/CircularPictureCallout"/>
    <dgm:cxn modelId="{E6874B3C-385E-4D2E-96A2-287A4B4AEA75}" type="presParOf" srcId="{CEAD761F-8556-48F7-BDA2-7F25B766929B}" destId="{4FCB51C5-B81E-4D31-9166-1B6661C51F6A}" srcOrd="2" destOrd="0" presId="urn:microsoft.com/office/officeart/2008/layout/CircularPictureCallout"/>
    <dgm:cxn modelId="{AB677DA7-9516-459C-A13D-102CF17231A5}" type="presParOf" srcId="{4FCB51C5-B81E-4D31-9166-1B6661C51F6A}" destId="{18F9988F-B3BE-467E-919B-0D121D8CF5F0}" srcOrd="0" destOrd="0" presId="urn:microsoft.com/office/officeart/2008/layout/CircularPictureCallout"/>
    <dgm:cxn modelId="{791787FB-21D6-4A35-B168-750A2E4ADFFF}" type="presParOf" srcId="{CEAD761F-8556-48F7-BDA2-7F25B766929B}" destId="{4CC70DB9-D4EB-458C-8F23-4E48348CDC30}" srcOrd="3" destOrd="0" presId="urn:microsoft.com/office/officeart/2008/layout/CircularPictureCallout"/>
    <dgm:cxn modelId="{26E36278-9391-43ED-B95C-2BB9ADEADB87}" type="presParOf" srcId="{CEAD761F-8556-48F7-BDA2-7F25B766929B}" destId="{534D813F-B455-43CD-810C-FDEE967084B1}" srcOrd="4" destOrd="0" presId="urn:microsoft.com/office/officeart/2008/layout/CircularPictureCallout"/>
    <dgm:cxn modelId="{D4E1AF29-AD38-41CD-AAB6-AAAA93838D81}" type="presParOf" srcId="{534D813F-B455-43CD-810C-FDEE967084B1}" destId="{D71FAA49-54E3-4B11-811A-3132F33A45B4}" srcOrd="0" destOrd="0" presId="urn:microsoft.com/office/officeart/2008/layout/CircularPictureCallout"/>
    <dgm:cxn modelId="{226380BD-0B36-4880-A4DB-22EFDEE46A14}" type="presParOf" srcId="{CEAD761F-8556-48F7-BDA2-7F25B766929B}" destId="{579E5D9E-6C58-4B6A-8165-AA1131118361}" srcOrd="5" destOrd="0" presId="urn:microsoft.com/office/officeart/2008/layout/CircularPictureCallout"/>
    <dgm:cxn modelId="{59927574-B1A1-4F94-B3DF-0F0F681270F6}" type="presParOf" srcId="{579E5D9E-6C58-4B6A-8165-AA1131118361}" destId="{25EB1E74-59DE-472E-AA47-7F138762D444}" srcOrd="0" destOrd="0" presId="urn:microsoft.com/office/officeart/2008/layout/CircularPictureCallout"/>
    <dgm:cxn modelId="{28D40A4F-677F-4151-9BED-2488F99FE186}" type="presParOf" srcId="{CEAD761F-8556-48F7-BDA2-7F25B766929B}" destId="{BE476E08-1D31-410C-9F28-5C13DAEDEF35}" srcOrd="6" destOrd="0" presId="urn:microsoft.com/office/officeart/2008/layout/CircularPictureCallout"/>
    <dgm:cxn modelId="{73B09581-6977-4DD4-AEDC-4D1112E14CB3}" type="presParOf" srcId="{CEAD761F-8556-48F7-BDA2-7F25B766929B}" destId="{ADD0EDC6-80A2-4EE6-9591-9689D4919E8A}" srcOrd="7" destOrd="0" presId="urn:microsoft.com/office/officeart/2008/layout/CircularPictureCallout"/>
    <dgm:cxn modelId="{414FB974-1681-48EF-B294-0E69885EBB9D}" type="presParOf" srcId="{ADD0EDC6-80A2-4EE6-9591-9689D4919E8A}" destId="{78AA261E-1DD2-44C5-84B8-249E4819427B}" srcOrd="0" destOrd="0" presId="urn:microsoft.com/office/officeart/2008/layout/CircularPictureCallout"/>
    <dgm:cxn modelId="{B57CDE43-6677-41D1-ADC0-90145BBAFEBC}" type="presParOf" srcId="{CEAD761F-8556-48F7-BDA2-7F25B766929B}" destId="{61846B43-D7AE-4241-B731-6D679947B352}" srcOrd="8" destOrd="0" presId="urn:microsoft.com/office/officeart/2008/layout/CircularPictureCallout"/>
    <dgm:cxn modelId="{C8777859-9C43-49E9-B598-99C342BFD7B8}" type="presParOf" srcId="{61846B43-D7AE-4241-B731-6D679947B352}" destId="{B5A1977E-8741-4441-9466-6B26F6C48FD1}" srcOrd="0" destOrd="0" presId="urn:microsoft.com/office/officeart/2008/layout/CircularPictureCallout"/>
    <dgm:cxn modelId="{FFB91FFD-1ED1-4825-A8CC-48A292845FC8}" type="presParOf" srcId="{CEAD761F-8556-48F7-BDA2-7F25B766929B}" destId="{E24D25E9-4753-476F-BC0C-4360364B5C86}" srcOrd="9" destOrd="0" presId="urn:microsoft.com/office/officeart/2008/layout/CircularPictureCallout"/>
    <dgm:cxn modelId="{3DFE4390-9F8E-42CD-843E-9CC6C435B0E2}" type="presParOf" srcId="{CEAD761F-8556-48F7-BDA2-7F25B766929B}" destId="{338173D2-EBAC-4F8E-9445-C25182C7C65D}" srcOrd="10" destOrd="0" presId="urn:microsoft.com/office/officeart/2008/layout/CircularPictureCallout"/>
    <dgm:cxn modelId="{F8B6C402-65E9-43BF-B0DE-E94CDED6119F}" type="presParOf" srcId="{338173D2-EBAC-4F8E-9445-C25182C7C65D}" destId="{2B358772-B161-4AE4-BE06-5458D25F5407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950912-C13A-454D-A6B9-5798796C0E5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4E2B7FDC-236B-4E3E-B8DC-91CED0285B93}">
      <dgm:prSet phldrT="[Teks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nb-NO" sz="2800" dirty="0"/>
        </a:p>
        <a:p>
          <a:r>
            <a:rPr lang="nb-NO" sz="4400" dirty="0"/>
            <a:t>Unngå feilbelastning på jobb</a:t>
          </a:r>
        </a:p>
      </dgm:t>
    </dgm:pt>
    <dgm:pt modelId="{3192AFB0-9B60-4EB5-BF08-D62007AB3912}" type="parTrans" cxnId="{3D8AD9E0-CB15-4802-B629-28602899C5E8}">
      <dgm:prSet/>
      <dgm:spPr/>
      <dgm:t>
        <a:bodyPr/>
        <a:lstStyle/>
        <a:p>
          <a:endParaRPr lang="nb-NO"/>
        </a:p>
      </dgm:t>
    </dgm:pt>
    <dgm:pt modelId="{F2BAA0F8-9CCB-4553-92E6-63284796D8D2}" type="sibTrans" cxnId="{3D8AD9E0-CB15-4802-B629-28602899C5E8}">
      <dgm:prSet/>
      <dgm:spPr/>
      <dgm:t>
        <a:bodyPr/>
        <a:lstStyle/>
        <a:p>
          <a:endParaRPr lang="nb-NO"/>
        </a:p>
      </dgm:t>
    </dgm:pt>
    <dgm:pt modelId="{BEAC78D1-D501-4CA6-A444-3D3044D9B834}">
      <dgm:prSet phldrT="[Tekst]" custT="1"/>
      <dgm:spPr>
        <a:solidFill>
          <a:srgbClr val="9DB0D4"/>
        </a:solidFill>
      </dgm:spPr>
      <dgm:t>
        <a:bodyPr/>
        <a:lstStyle/>
        <a:p>
          <a:endParaRPr lang="nb-NO" sz="2800" dirty="0"/>
        </a:p>
        <a:p>
          <a:r>
            <a:rPr lang="nb-NO" sz="4400" dirty="0"/>
            <a:t>Unngå feilbelastning i fritiden</a:t>
          </a:r>
        </a:p>
      </dgm:t>
    </dgm:pt>
    <dgm:pt modelId="{306CC864-B2C1-4424-9DCE-F9E279480336}" type="parTrans" cxnId="{ED0B773A-FC3F-4235-B762-6BE01AF6FF51}">
      <dgm:prSet/>
      <dgm:spPr/>
      <dgm:t>
        <a:bodyPr/>
        <a:lstStyle/>
        <a:p>
          <a:endParaRPr lang="nb-NO"/>
        </a:p>
      </dgm:t>
    </dgm:pt>
    <dgm:pt modelId="{8401046A-287C-4E95-98E2-FBDF9E6D5F9E}" type="sibTrans" cxnId="{ED0B773A-FC3F-4235-B762-6BE01AF6FF51}">
      <dgm:prSet/>
      <dgm:spPr/>
      <dgm:t>
        <a:bodyPr/>
        <a:lstStyle/>
        <a:p>
          <a:endParaRPr lang="nb-NO"/>
        </a:p>
      </dgm:t>
    </dgm:pt>
    <dgm:pt modelId="{153B8CF9-D3CA-4F5B-82D6-0935519B629D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b-NO" sz="4000" dirty="0"/>
            <a:t>Få nok variasjon i løpet av arbeidsdagen</a:t>
          </a:r>
        </a:p>
      </dgm:t>
    </dgm:pt>
    <dgm:pt modelId="{5D862B25-3E07-4FFD-B2EC-CD5C623EF2A1}" type="parTrans" cxnId="{512F3025-FDA2-4B34-9352-679957D4AB8A}">
      <dgm:prSet/>
      <dgm:spPr/>
      <dgm:t>
        <a:bodyPr/>
        <a:lstStyle/>
        <a:p>
          <a:endParaRPr lang="nb-NO"/>
        </a:p>
      </dgm:t>
    </dgm:pt>
    <dgm:pt modelId="{E0A611DD-E52D-484F-884E-AA778C242299}" type="sibTrans" cxnId="{512F3025-FDA2-4B34-9352-679957D4AB8A}">
      <dgm:prSet/>
      <dgm:spPr/>
      <dgm:t>
        <a:bodyPr/>
        <a:lstStyle/>
        <a:p>
          <a:endParaRPr lang="nb-NO"/>
        </a:p>
      </dgm:t>
    </dgm:pt>
    <dgm:pt modelId="{A84E8C3C-419C-4D3B-9A1B-8C9319684013}">
      <dgm:prSet phldrT="[Tekst]" custT="1"/>
      <dgm:spPr/>
      <dgm:t>
        <a:bodyPr/>
        <a:lstStyle/>
        <a:p>
          <a:r>
            <a:rPr lang="nb-NO" sz="4400" dirty="0"/>
            <a:t>Få nok variasjon i fritiden</a:t>
          </a:r>
        </a:p>
      </dgm:t>
    </dgm:pt>
    <dgm:pt modelId="{CB5D2C42-00BD-4F07-9BA7-793572F8769E}" type="parTrans" cxnId="{2130E781-A68A-49C8-8EEB-F948D354764F}">
      <dgm:prSet/>
      <dgm:spPr/>
      <dgm:t>
        <a:bodyPr/>
        <a:lstStyle/>
        <a:p>
          <a:endParaRPr lang="nb-NO"/>
        </a:p>
      </dgm:t>
    </dgm:pt>
    <dgm:pt modelId="{C21D2B6D-836E-4121-B5DE-507D6D60A14F}" type="sibTrans" cxnId="{2130E781-A68A-49C8-8EEB-F948D354764F}">
      <dgm:prSet/>
      <dgm:spPr/>
      <dgm:t>
        <a:bodyPr/>
        <a:lstStyle/>
        <a:p>
          <a:endParaRPr lang="nb-NO"/>
        </a:p>
      </dgm:t>
    </dgm:pt>
    <dgm:pt modelId="{734D31CA-8A05-4F79-A945-44EE5AB596ED}">
      <dgm:prSet phldrT="[Tekst]" custT="1"/>
      <dgm:spPr>
        <a:solidFill>
          <a:srgbClr val="00B050"/>
        </a:solidFill>
      </dgm:spPr>
      <dgm:t>
        <a:bodyPr/>
        <a:lstStyle/>
        <a:p>
          <a:r>
            <a:rPr lang="nb-NO" sz="2800" b="1" dirty="0">
              <a:solidFill>
                <a:schemeClr val="bg1"/>
              </a:solidFill>
            </a:rPr>
            <a:t>Å holde </a:t>
          </a:r>
        </a:p>
        <a:p>
          <a:r>
            <a:rPr lang="nb-NO" sz="2800" b="1" dirty="0">
              <a:solidFill>
                <a:schemeClr val="bg1"/>
              </a:solidFill>
            </a:rPr>
            <a:t>seg frisk</a:t>
          </a:r>
        </a:p>
      </dgm:t>
    </dgm:pt>
    <dgm:pt modelId="{FEB2E03D-2486-4E94-A304-694FE9C5874D}" type="sibTrans" cxnId="{9EA24859-DBA1-417B-88A5-119EFFC281A2}">
      <dgm:prSet/>
      <dgm:spPr/>
      <dgm:t>
        <a:bodyPr/>
        <a:lstStyle/>
        <a:p>
          <a:endParaRPr lang="nb-NO"/>
        </a:p>
      </dgm:t>
    </dgm:pt>
    <dgm:pt modelId="{F1B0CF44-A556-411E-A7A6-A0E37F3D4AB4}" type="parTrans" cxnId="{9EA24859-DBA1-417B-88A5-119EFFC281A2}">
      <dgm:prSet/>
      <dgm:spPr/>
      <dgm:t>
        <a:bodyPr/>
        <a:lstStyle/>
        <a:p>
          <a:endParaRPr lang="nb-NO"/>
        </a:p>
      </dgm:t>
    </dgm:pt>
    <dgm:pt modelId="{39D1EA32-943F-40BA-AB15-50CADF2AB02B}" type="pres">
      <dgm:prSet presAssocID="{BE950912-C13A-454D-A6B9-5798796C0E5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8DD7F2B-65CA-4314-9B6A-9AE0C39D0B60}" type="pres">
      <dgm:prSet presAssocID="{BE950912-C13A-454D-A6B9-5798796C0E52}" presName="matrix" presStyleCnt="0"/>
      <dgm:spPr/>
    </dgm:pt>
    <dgm:pt modelId="{B073BAD9-30F1-4CC9-A68D-C09C3524DE83}" type="pres">
      <dgm:prSet presAssocID="{BE950912-C13A-454D-A6B9-5798796C0E52}" presName="tile1" presStyleLbl="node1" presStyleIdx="0" presStyleCnt="4"/>
      <dgm:spPr/>
    </dgm:pt>
    <dgm:pt modelId="{D4A8BE94-6D0F-41D2-9B5B-B39F618F1D85}" type="pres">
      <dgm:prSet presAssocID="{BE950912-C13A-454D-A6B9-5798796C0E5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E87C956-BF17-4048-9709-E19500A710E3}" type="pres">
      <dgm:prSet presAssocID="{BE950912-C13A-454D-A6B9-5798796C0E52}" presName="tile2" presStyleLbl="node1" presStyleIdx="1" presStyleCnt="4"/>
      <dgm:spPr/>
    </dgm:pt>
    <dgm:pt modelId="{535B95CD-D8BE-4E8B-92C9-DF9274403556}" type="pres">
      <dgm:prSet presAssocID="{BE950912-C13A-454D-A6B9-5798796C0E5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B345DA4-CCF9-46DA-A90C-B6D5E6A7D50B}" type="pres">
      <dgm:prSet presAssocID="{BE950912-C13A-454D-A6B9-5798796C0E52}" presName="tile3" presStyleLbl="node1" presStyleIdx="2" presStyleCnt="4" custLinFactY="0" custLinFactNeighborX="-68240" custLinFactNeighborY="100000"/>
      <dgm:spPr/>
    </dgm:pt>
    <dgm:pt modelId="{4E52F511-867B-4AE6-8959-3FD6E35BE5E3}" type="pres">
      <dgm:prSet presAssocID="{BE950912-C13A-454D-A6B9-5798796C0E5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AA660EF-AED0-4A98-A0C1-ECC46507A340}" type="pres">
      <dgm:prSet presAssocID="{BE950912-C13A-454D-A6B9-5798796C0E52}" presName="tile4" presStyleLbl="node1" presStyleIdx="3" presStyleCnt="4"/>
      <dgm:spPr/>
    </dgm:pt>
    <dgm:pt modelId="{23FA3E9F-3B45-455D-9C1C-A063E74F1C7A}" type="pres">
      <dgm:prSet presAssocID="{BE950912-C13A-454D-A6B9-5798796C0E5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35B445D5-D849-4B8E-9FF1-6326D9972EC1}" type="pres">
      <dgm:prSet presAssocID="{BE950912-C13A-454D-A6B9-5798796C0E52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CB3C9602-E0BB-4C93-80D8-3BB3B0645EFC}" type="presOf" srcId="{BE950912-C13A-454D-A6B9-5798796C0E52}" destId="{39D1EA32-943F-40BA-AB15-50CADF2AB02B}" srcOrd="0" destOrd="0" presId="urn:microsoft.com/office/officeart/2005/8/layout/matrix1"/>
    <dgm:cxn modelId="{B1F3080B-1531-4AEA-B39D-63CF5DAE8B02}" type="presOf" srcId="{153B8CF9-D3CA-4F5B-82D6-0935519B629D}" destId="{0B345DA4-CCF9-46DA-A90C-B6D5E6A7D50B}" srcOrd="0" destOrd="0" presId="urn:microsoft.com/office/officeart/2005/8/layout/matrix1"/>
    <dgm:cxn modelId="{3364ED16-4C57-465D-837A-F48F90BED4B8}" type="presOf" srcId="{BEAC78D1-D501-4CA6-A444-3D3044D9B834}" destId="{535B95CD-D8BE-4E8B-92C9-DF9274403556}" srcOrd="1" destOrd="0" presId="urn:microsoft.com/office/officeart/2005/8/layout/matrix1"/>
    <dgm:cxn modelId="{512F3025-FDA2-4B34-9352-679957D4AB8A}" srcId="{734D31CA-8A05-4F79-A945-44EE5AB596ED}" destId="{153B8CF9-D3CA-4F5B-82D6-0935519B629D}" srcOrd="2" destOrd="0" parTransId="{5D862B25-3E07-4FFD-B2EC-CD5C623EF2A1}" sibTransId="{E0A611DD-E52D-484F-884E-AA778C242299}"/>
    <dgm:cxn modelId="{50E09436-78CF-45CA-888F-9FC5C7B000AA}" type="presOf" srcId="{A84E8C3C-419C-4D3B-9A1B-8C9319684013}" destId="{6AA660EF-AED0-4A98-A0C1-ECC46507A340}" srcOrd="0" destOrd="0" presId="urn:microsoft.com/office/officeart/2005/8/layout/matrix1"/>
    <dgm:cxn modelId="{ED0B773A-FC3F-4235-B762-6BE01AF6FF51}" srcId="{734D31CA-8A05-4F79-A945-44EE5AB596ED}" destId="{BEAC78D1-D501-4CA6-A444-3D3044D9B834}" srcOrd="1" destOrd="0" parTransId="{306CC864-B2C1-4424-9DCE-F9E279480336}" sibTransId="{8401046A-287C-4E95-98E2-FBDF9E6D5F9E}"/>
    <dgm:cxn modelId="{9EA24859-DBA1-417B-88A5-119EFFC281A2}" srcId="{BE950912-C13A-454D-A6B9-5798796C0E52}" destId="{734D31CA-8A05-4F79-A945-44EE5AB596ED}" srcOrd="0" destOrd="0" parTransId="{F1B0CF44-A556-411E-A7A6-A0E37F3D4AB4}" sibTransId="{FEB2E03D-2486-4E94-A304-694FE9C5874D}"/>
    <dgm:cxn modelId="{2EF14372-AC4A-4617-8163-B77BA612816F}" type="presOf" srcId="{4E2B7FDC-236B-4E3E-B8DC-91CED0285B93}" destId="{D4A8BE94-6D0F-41D2-9B5B-B39F618F1D85}" srcOrd="1" destOrd="0" presId="urn:microsoft.com/office/officeart/2005/8/layout/matrix1"/>
    <dgm:cxn modelId="{2130E781-A68A-49C8-8EEB-F948D354764F}" srcId="{734D31CA-8A05-4F79-A945-44EE5AB596ED}" destId="{A84E8C3C-419C-4D3B-9A1B-8C9319684013}" srcOrd="3" destOrd="0" parTransId="{CB5D2C42-00BD-4F07-9BA7-793572F8769E}" sibTransId="{C21D2B6D-836E-4121-B5DE-507D6D60A14F}"/>
    <dgm:cxn modelId="{92D98592-4FFE-4635-8818-B40E7FCD5999}" type="presOf" srcId="{153B8CF9-D3CA-4F5B-82D6-0935519B629D}" destId="{4E52F511-867B-4AE6-8959-3FD6E35BE5E3}" srcOrd="1" destOrd="0" presId="urn:microsoft.com/office/officeart/2005/8/layout/matrix1"/>
    <dgm:cxn modelId="{F851FEBF-30C2-4F04-97E0-5A8438C26980}" type="presOf" srcId="{734D31CA-8A05-4F79-A945-44EE5AB596ED}" destId="{35B445D5-D849-4B8E-9FF1-6326D9972EC1}" srcOrd="0" destOrd="0" presId="urn:microsoft.com/office/officeart/2005/8/layout/matrix1"/>
    <dgm:cxn modelId="{80272DD6-298D-42E6-B40E-A0570C0705A7}" type="presOf" srcId="{A84E8C3C-419C-4D3B-9A1B-8C9319684013}" destId="{23FA3E9F-3B45-455D-9C1C-A063E74F1C7A}" srcOrd="1" destOrd="0" presId="urn:microsoft.com/office/officeart/2005/8/layout/matrix1"/>
    <dgm:cxn modelId="{3D8AD9E0-CB15-4802-B629-28602899C5E8}" srcId="{734D31CA-8A05-4F79-A945-44EE5AB596ED}" destId="{4E2B7FDC-236B-4E3E-B8DC-91CED0285B93}" srcOrd="0" destOrd="0" parTransId="{3192AFB0-9B60-4EB5-BF08-D62007AB3912}" sibTransId="{F2BAA0F8-9CCB-4553-92E6-63284796D8D2}"/>
    <dgm:cxn modelId="{B5A835E9-E136-4F96-AB27-91F2B82793BE}" type="presOf" srcId="{4E2B7FDC-236B-4E3E-B8DC-91CED0285B93}" destId="{B073BAD9-30F1-4CC9-A68D-C09C3524DE83}" srcOrd="0" destOrd="0" presId="urn:microsoft.com/office/officeart/2005/8/layout/matrix1"/>
    <dgm:cxn modelId="{4F9276EE-9A44-4731-838A-7D14C6C04E5E}" type="presOf" srcId="{BEAC78D1-D501-4CA6-A444-3D3044D9B834}" destId="{FE87C956-BF17-4048-9709-E19500A710E3}" srcOrd="0" destOrd="0" presId="urn:microsoft.com/office/officeart/2005/8/layout/matrix1"/>
    <dgm:cxn modelId="{29EC9543-897A-46FF-AB8D-7B2000E10EE4}" type="presParOf" srcId="{39D1EA32-943F-40BA-AB15-50CADF2AB02B}" destId="{A8DD7F2B-65CA-4314-9B6A-9AE0C39D0B60}" srcOrd="0" destOrd="0" presId="urn:microsoft.com/office/officeart/2005/8/layout/matrix1"/>
    <dgm:cxn modelId="{006CF89E-3F0B-4847-B8A8-A40351C3F868}" type="presParOf" srcId="{A8DD7F2B-65CA-4314-9B6A-9AE0C39D0B60}" destId="{B073BAD9-30F1-4CC9-A68D-C09C3524DE83}" srcOrd="0" destOrd="0" presId="urn:microsoft.com/office/officeart/2005/8/layout/matrix1"/>
    <dgm:cxn modelId="{F89232B1-989C-4D05-8D08-F0D3BE00AA7C}" type="presParOf" srcId="{A8DD7F2B-65CA-4314-9B6A-9AE0C39D0B60}" destId="{D4A8BE94-6D0F-41D2-9B5B-B39F618F1D85}" srcOrd="1" destOrd="0" presId="urn:microsoft.com/office/officeart/2005/8/layout/matrix1"/>
    <dgm:cxn modelId="{44A6DFFE-532E-4300-A7C0-FF382F75F871}" type="presParOf" srcId="{A8DD7F2B-65CA-4314-9B6A-9AE0C39D0B60}" destId="{FE87C956-BF17-4048-9709-E19500A710E3}" srcOrd="2" destOrd="0" presId="urn:microsoft.com/office/officeart/2005/8/layout/matrix1"/>
    <dgm:cxn modelId="{1D6930BA-9E06-4FBB-89B7-9DB78059882F}" type="presParOf" srcId="{A8DD7F2B-65CA-4314-9B6A-9AE0C39D0B60}" destId="{535B95CD-D8BE-4E8B-92C9-DF9274403556}" srcOrd="3" destOrd="0" presId="urn:microsoft.com/office/officeart/2005/8/layout/matrix1"/>
    <dgm:cxn modelId="{5570C5DB-9692-4BB0-96A8-7744B8A5D48F}" type="presParOf" srcId="{A8DD7F2B-65CA-4314-9B6A-9AE0C39D0B60}" destId="{0B345DA4-CCF9-46DA-A90C-B6D5E6A7D50B}" srcOrd="4" destOrd="0" presId="urn:microsoft.com/office/officeart/2005/8/layout/matrix1"/>
    <dgm:cxn modelId="{756E4F2E-E0F3-4DBC-8A99-F4647A66E544}" type="presParOf" srcId="{A8DD7F2B-65CA-4314-9B6A-9AE0C39D0B60}" destId="{4E52F511-867B-4AE6-8959-3FD6E35BE5E3}" srcOrd="5" destOrd="0" presId="urn:microsoft.com/office/officeart/2005/8/layout/matrix1"/>
    <dgm:cxn modelId="{BF0A91EC-DD9F-4900-B90C-36FDA7B0A47E}" type="presParOf" srcId="{A8DD7F2B-65CA-4314-9B6A-9AE0C39D0B60}" destId="{6AA660EF-AED0-4A98-A0C1-ECC46507A340}" srcOrd="6" destOrd="0" presId="urn:microsoft.com/office/officeart/2005/8/layout/matrix1"/>
    <dgm:cxn modelId="{625D7DDD-5D50-4288-B41F-D2DDDA68FF75}" type="presParOf" srcId="{A8DD7F2B-65CA-4314-9B6A-9AE0C39D0B60}" destId="{23FA3E9F-3B45-455D-9C1C-A063E74F1C7A}" srcOrd="7" destOrd="0" presId="urn:microsoft.com/office/officeart/2005/8/layout/matrix1"/>
    <dgm:cxn modelId="{4DE18105-593A-448C-A52F-B942CB103CB7}" type="presParOf" srcId="{39D1EA32-943F-40BA-AB15-50CADF2AB02B}" destId="{35B445D5-D849-4B8E-9FF1-6326D9972EC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4D25E9-4753-476F-BC0C-4360364B5C86}">
      <dsp:nvSpPr>
        <dsp:cNvPr id="0" name=""/>
        <dsp:cNvSpPr/>
      </dsp:nvSpPr>
      <dsp:spPr>
        <a:xfrm>
          <a:off x="1994190" y="3930881"/>
          <a:ext cx="4360773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476E08-1D31-410C-9F28-5C13DAEDEF35}">
      <dsp:nvSpPr>
        <dsp:cNvPr id="0" name=""/>
        <dsp:cNvSpPr/>
      </dsp:nvSpPr>
      <dsp:spPr>
        <a:xfrm>
          <a:off x="1994190" y="2410690"/>
          <a:ext cx="3735324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C70DB9-D4EB-458C-8F23-4E48348CDC30}">
      <dsp:nvSpPr>
        <dsp:cNvPr id="0" name=""/>
        <dsp:cNvSpPr/>
      </dsp:nvSpPr>
      <dsp:spPr>
        <a:xfrm>
          <a:off x="1994190" y="890501"/>
          <a:ext cx="4360773" cy="0"/>
        </a:xfrm>
        <a:prstGeom prst="line">
          <a:avLst/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8DD068-2832-4415-BD74-020C98E2FF1A}">
      <dsp:nvSpPr>
        <dsp:cNvPr id="0" name=""/>
        <dsp:cNvSpPr/>
      </dsp:nvSpPr>
      <dsp:spPr>
        <a:xfrm>
          <a:off x="600176" y="600079"/>
          <a:ext cx="2788028" cy="3621222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0DB73E1-858E-4A22-8BDF-290D4AEA20FA}">
      <dsp:nvSpPr>
        <dsp:cNvPr id="0" name=""/>
        <dsp:cNvSpPr/>
      </dsp:nvSpPr>
      <dsp:spPr>
        <a:xfrm>
          <a:off x="604302" y="2545336"/>
          <a:ext cx="2779776" cy="143332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6500" kern="1200">
              <a:solidFill>
                <a:srgbClr val="00B050"/>
              </a:solidFill>
            </a:rPr>
            <a:t> </a:t>
          </a:r>
          <a:endParaRPr lang="nb-NO" sz="6500" kern="1200" dirty="0">
            <a:solidFill>
              <a:srgbClr val="00B050"/>
            </a:solidFill>
          </a:endParaRPr>
        </a:p>
      </dsp:txBody>
      <dsp:txXfrm>
        <a:off x="604302" y="2545336"/>
        <a:ext cx="2779776" cy="1433322"/>
      </dsp:txXfrm>
    </dsp:sp>
    <dsp:sp modelId="{18F9988F-B3BE-467E-919B-0D121D8CF5F0}">
      <dsp:nvSpPr>
        <dsp:cNvPr id="0" name=""/>
        <dsp:cNvSpPr/>
      </dsp:nvSpPr>
      <dsp:spPr>
        <a:xfrm>
          <a:off x="5703454" y="238990"/>
          <a:ext cx="1303020" cy="1303020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71FAA49-54E3-4B11-811A-3132F33A45B4}">
      <dsp:nvSpPr>
        <dsp:cNvPr id="0" name=""/>
        <dsp:cNvSpPr/>
      </dsp:nvSpPr>
      <dsp:spPr>
        <a:xfrm>
          <a:off x="7006474" y="238990"/>
          <a:ext cx="699748" cy="1303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>
              <a:solidFill>
                <a:srgbClr val="00B050"/>
              </a:solidFill>
            </a:rPr>
            <a:t>Teknikk</a:t>
          </a:r>
        </a:p>
      </dsp:txBody>
      <dsp:txXfrm>
        <a:off x="7006474" y="238990"/>
        <a:ext cx="699748" cy="1303020"/>
      </dsp:txXfrm>
    </dsp:sp>
    <dsp:sp modelId="{25EB1E74-59DE-472E-AA47-7F138762D444}">
      <dsp:nvSpPr>
        <dsp:cNvPr id="0" name=""/>
        <dsp:cNvSpPr/>
      </dsp:nvSpPr>
      <dsp:spPr>
        <a:xfrm>
          <a:off x="5078004" y="1759180"/>
          <a:ext cx="1303020" cy="1303020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8AA261E-1DD2-44C5-84B8-249E4819427B}">
      <dsp:nvSpPr>
        <dsp:cNvPr id="0" name=""/>
        <dsp:cNvSpPr/>
      </dsp:nvSpPr>
      <dsp:spPr>
        <a:xfrm>
          <a:off x="6381024" y="1759180"/>
          <a:ext cx="931116" cy="1303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>
              <a:solidFill>
                <a:srgbClr val="00B050"/>
              </a:solidFill>
            </a:rPr>
            <a:t>Menneske </a:t>
          </a:r>
        </a:p>
      </dsp:txBody>
      <dsp:txXfrm>
        <a:off x="6381024" y="1759180"/>
        <a:ext cx="931116" cy="1303020"/>
      </dsp:txXfrm>
    </dsp:sp>
    <dsp:sp modelId="{B5A1977E-8741-4441-9466-6B26F6C48FD1}">
      <dsp:nvSpPr>
        <dsp:cNvPr id="0" name=""/>
        <dsp:cNvSpPr/>
      </dsp:nvSpPr>
      <dsp:spPr>
        <a:xfrm>
          <a:off x="5703454" y="3279371"/>
          <a:ext cx="1303020" cy="1303020"/>
        </a:xfrm>
        <a:prstGeom prst="ellipse">
          <a:avLst/>
        </a:prstGeom>
        <a:blipFill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B358772-B161-4AE4-BE06-5458D25F5407}">
      <dsp:nvSpPr>
        <dsp:cNvPr id="0" name=""/>
        <dsp:cNvSpPr/>
      </dsp:nvSpPr>
      <dsp:spPr>
        <a:xfrm>
          <a:off x="7006474" y="3279371"/>
          <a:ext cx="1080149" cy="1303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0" rIns="5334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400" b="1" kern="1200" dirty="0">
              <a:solidFill>
                <a:srgbClr val="00B050"/>
              </a:solidFill>
            </a:rPr>
            <a:t>Arbeidsmiljø</a:t>
          </a:r>
        </a:p>
      </dsp:txBody>
      <dsp:txXfrm>
        <a:off x="7006474" y="3279371"/>
        <a:ext cx="1080149" cy="1303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3BAD9-30F1-4CC9-A68D-C09C3524DE83}">
      <dsp:nvSpPr>
        <dsp:cNvPr id="0" name=""/>
        <dsp:cNvSpPr/>
      </dsp:nvSpPr>
      <dsp:spPr>
        <a:xfrm rot="16200000">
          <a:off x="804672" y="-804672"/>
          <a:ext cx="2414015" cy="4023360"/>
        </a:xfrm>
        <a:prstGeom prst="round1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400" kern="1200" dirty="0"/>
            <a:t>Unngå feilbelastning på jobb</a:t>
          </a:r>
        </a:p>
      </dsp:txBody>
      <dsp:txXfrm rot="5400000">
        <a:off x="0" y="0"/>
        <a:ext cx="4023360" cy="1810511"/>
      </dsp:txXfrm>
    </dsp:sp>
    <dsp:sp modelId="{FE87C956-BF17-4048-9709-E19500A710E3}">
      <dsp:nvSpPr>
        <dsp:cNvPr id="0" name=""/>
        <dsp:cNvSpPr/>
      </dsp:nvSpPr>
      <dsp:spPr>
        <a:xfrm>
          <a:off x="4023360" y="0"/>
          <a:ext cx="4023360" cy="2414015"/>
        </a:xfrm>
        <a:prstGeom prst="round1Rect">
          <a:avLst/>
        </a:prstGeom>
        <a:solidFill>
          <a:srgbClr val="9DB0D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2800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400" kern="1200" dirty="0"/>
            <a:t>Unngå feilbelastning i fritiden</a:t>
          </a:r>
        </a:p>
      </dsp:txBody>
      <dsp:txXfrm>
        <a:off x="4023360" y="0"/>
        <a:ext cx="4023360" cy="1810511"/>
      </dsp:txXfrm>
    </dsp:sp>
    <dsp:sp modelId="{0B345DA4-CCF9-46DA-A90C-B6D5E6A7D50B}">
      <dsp:nvSpPr>
        <dsp:cNvPr id="0" name=""/>
        <dsp:cNvSpPr/>
      </dsp:nvSpPr>
      <dsp:spPr>
        <a:xfrm rot="10800000">
          <a:off x="0" y="2414015"/>
          <a:ext cx="4023360" cy="2414015"/>
        </a:xfrm>
        <a:prstGeom prst="round1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000" kern="1200" dirty="0"/>
            <a:t>Få nok variasjon i løpet av arbeidsdagen</a:t>
          </a:r>
        </a:p>
      </dsp:txBody>
      <dsp:txXfrm rot="10800000">
        <a:off x="0" y="3017519"/>
        <a:ext cx="4023360" cy="1810511"/>
      </dsp:txXfrm>
    </dsp:sp>
    <dsp:sp modelId="{6AA660EF-AED0-4A98-A0C1-ECC46507A340}">
      <dsp:nvSpPr>
        <dsp:cNvPr id="0" name=""/>
        <dsp:cNvSpPr/>
      </dsp:nvSpPr>
      <dsp:spPr>
        <a:xfrm rot="5400000">
          <a:off x="4828032" y="1609343"/>
          <a:ext cx="2414015" cy="402336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400" kern="1200" dirty="0"/>
            <a:t>Få nok variasjon i fritiden</a:t>
          </a:r>
        </a:p>
      </dsp:txBody>
      <dsp:txXfrm rot="-5400000">
        <a:off x="4023360" y="3017519"/>
        <a:ext cx="4023360" cy="1810511"/>
      </dsp:txXfrm>
    </dsp:sp>
    <dsp:sp modelId="{35B445D5-D849-4B8E-9FF1-6326D9972EC1}">
      <dsp:nvSpPr>
        <dsp:cNvPr id="0" name=""/>
        <dsp:cNvSpPr/>
      </dsp:nvSpPr>
      <dsp:spPr>
        <a:xfrm>
          <a:off x="2816352" y="1810511"/>
          <a:ext cx="2414016" cy="1207007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b="1" kern="1200" dirty="0">
              <a:solidFill>
                <a:schemeClr val="bg1"/>
              </a:solidFill>
            </a:rPr>
            <a:t>Å holde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b="1" kern="1200" dirty="0">
              <a:solidFill>
                <a:schemeClr val="bg1"/>
              </a:solidFill>
            </a:rPr>
            <a:t>seg frisk</a:t>
          </a:r>
        </a:p>
      </dsp:txBody>
      <dsp:txXfrm>
        <a:off x="2875273" y="1869432"/>
        <a:ext cx="2296174" cy="10891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E4351-6C8C-E941-8A78-1C3687388995}" type="datetimeFigureOut">
              <a:rPr lang="nb-NO"/>
              <a:pPr/>
              <a:t>24.03.2019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A3FEF-02BF-354A-811F-C8F99E609C6E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064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6A216-A764-184D-9178-E97883E94790}" type="datetimeFigureOut">
              <a:rPr lang="nb-NO"/>
              <a:pPr/>
              <a:t>24.03.2019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53DE5-97A6-C44B-A476-537F6630A329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430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fysioterapeuten.no/Fag-og-vitenskap/Fagartikler/Kan-fysisk-aktivitet-redusere-sykefravaer-og-ufoeretrygding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dirty="0"/>
          </a:p>
        </p:txBody>
      </p:sp>
      <p:sp>
        <p:nvSpPr>
          <p:cNvPr id="57348" name="Plassholder for lysbilde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7E2D54-3CD3-416E-87EA-E7BCF37E7AE1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7349" name="Plassholder for bunntekst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/>
              <a:t>HJELP24 HMS</a:t>
            </a:r>
          </a:p>
        </p:txBody>
      </p:sp>
    </p:spTree>
    <p:extLst>
      <p:ext uri="{BB962C8B-B14F-4D97-AF65-F5344CB8AC3E}">
        <p14:creationId xmlns:p14="http://schemas.microsoft.com/office/powerpoint/2010/main" val="3763060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3EB18B-4D6C-46E6-86CE-DBC26ABB7367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4812" cy="342900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4607"/>
            <a:ext cx="5028986" cy="4113556"/>
          </a:xfrm>
          <a:noFill/>
          <a:ln/>
        </p:spPr>
        <p:txBody>
          <a:bodyPr/>
          <a:lstStyle/>
          <a:p>
            <a:pPr eaLnBrk="1" hangingPunct="1"/>
            <a:r>
              <a:rPr lang="nb-NO" dirty="0"/>
              <a:t>Andre</a:t>
            </a:r>
          </a:p>
          <a:p>
            <a:pPr eaLnBrk="1" hangingPunct="1"/>
            <a:r>
              <a:rPr lang="nb-NO" dirty="0"/>
              <a:t>- Legger kroppstyngden over mot ene siden</a:t>
            </a:r>
          </a:p>
          <a:p>
            <a:pPr eaLnBrk="1" hangingPunct="1"/>
            <a:r>
              <a:rPr lang="nb-NO" dirty="0"/>
              <a:t>- Sitter i stram </a:t>
            </a:r>
            <a:r>
              <a:rPr lang="nb-NO" dirty="0" err="1"/>
              <a:t>giv-akt</a:t>
            </a:r>
            <a:endParaRPr lang="nb-NO" dirty="0"/>
          </a:p>
          <a:p>
            <a:pPr eaLnBrk="1" hangingPunct="1"/>
            <a:r>
              <a:rPr lang="nb-NO" dirty="0"/>
              <a:t>- Skyver musa stadig lengre fra seg</a:t>
            </a:r>
          </a:p>
          <a:p>
            <a:pPr eaLnBrk="1" hangingPunct="1"/>
            <a:r>
              <a:rPr lang="nb-NO" dirty="0"/>
              <a:t>- Puster bare med øvre del av brystet</a:t>
            </a:r>
          </a:p>
          <a:p>
            <a:pPr eaLnBrk="1" hangingPunct="1"/>
            <a:endParaRPr lang="nb-NO" dirty="0"/>
          </a:p>
        </p:txBody>
      </p:sp>
      <p:sp>
        <p:nvSpPr>
          <p:cNvPr id="63493" name="Plassholder for bunntekst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/>
              <a:t>HJELP24 HMS</a:t>
            </a:r>
          </a:p>
        </p:txBody>
      </p:sp>
    </p:spTree>
    <p:extLst>
      <p:ext uri="{BB962C8B-B14F-4D97-AF65-F5344CB8AC3E}">
        <p14:creationId xmlns:p14="http://schemas.microsoft.com/office/powerpoint/2010/main" val="1247907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3A685E-F10C-4D18-82CF-02783CDED517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4812" cy="3429000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4607"/>
            <a:ext cx="5028986" cy="4113556"/>
          </a:xfrm>
          <a:noFill/>
          <a:ln/>
        </p:spPr>
        <p:txBody>
          <a:bodyPr/>
          <a:lstStyle/>
          <a:p>
            <a:pPr marL="228600" indent="-228600" eaLnBrk="1" hangingPunct="1"/>
            <a:r>
              <a:rPr lang="nb-NO" dirty="0"/>
              <a:t>Andre punkter som kan nevnes: Telefon (</a:t>
            </a:r>
            <a:r>
              <a:rPr lang="nb-NO" dirty="0" err="1"/>
              <a:t>headset</a:t>
            </a:r>
            <a:r>
              <a:rPr lang="nb-NO" dirty="0"/>
              <a:t>), </a:t>
            </a:r>
            <a:r>
              <a:rPr lang="nb-NO" dirty="0" err="1"/>
              <a:t>Arkholder</a:t>
            </a:r>
            <a:r>
              <a:rPr lang="nb-NO" dirty="0"/>
              <a:t>, Bakgrunnsstøy, Bærbar pc</a:t>
            </a:r>
          </a:p>
          <a:p>
            <a:pPr marL="228600" indent="-228600" eaLnBrk="1" hangingPunct="1"/>
            <a:r>
              <a:rPr lang="nb-NO" dirty="0"/>
              <a:t>OBS! Nybygg – </a:t>
            </a:r>
            <a:r>
              <a:rPr lang="nb-NO" dirty="0" err="1"/>
              <a:t>fysio</a:t>
            </a:r>
            <a:r>
              <a:rPr lang="nb-NO" dirty="0"/>
              <a:t>/ergo</a:t>
            </a:r>
          </a:p>
          <a:p>
            <a:pPr marL="228600" indent="-228600" eaLnBrk="1" hangingPunct="1"/>
            <a:endParaRPr lang="nb-NO" dirty="0"/>
          </a:p>
          <a:p>
            <a:pPr eaLnBrk="1" hangingPunct="1"/>
            <a:r>
              <a:rPr lang="nb-NO" baseline="0" dirty="0"/>
              <a:t>Om belysning: </a:t>
            </a:r>
          </a:p>
          <a:p>
            <a:pPr eaLnBrk="1" hangingPunct="1">
              <a:lnSpc>
                <a:spcPct val="90000"/>
              </a:lnSpc>
            </a:pPr>
            <a:r>
              <a:rPr lang="nb-NO" sz="1200" dirty="0"/>
              <a:t>Oftest problem med </a:t>
            </a:r>
            <a:r>
              <a:rPr lang="nb-NO" sz="1200" dirty="0" err="1"/>
              <a:t>bakgrunnsblending</a:t>
            </a:r>
            <a:r>
              <a:rPr lang="nb-NO" sz="1200" dirty="0"/>
              <a:t> fra vindu</a:t>
            </a:r>
            <a:r>
              <a:rPr lang="nb-NO" sz="1200" baseline="0" dirty="0"/>
              <a:t> </a:t>
            </a:r>
            <a:r>
              <a:rPr lang="nb-NO" sz="1200" dirty="0"/>
              <a:t>(bruk gardiner, persienner)</a:t>
            </a:r>
          </a:p>
          <a:p>
            <a:pPr eaLnBrk="1" hangingPunct="1">
              <a:lnSpc>
                <a:spcPct val="90000"/>
              </a:lnSpc>
            </a:pPr>
            <a:r>
              <a:rPr lang="nb-NO" sz="1200" dirty="0"/>
              <a:t>Unngå refleks på skjermen fra lamper eller vindu</a:t>
            </a:r>
          </a:p>
          <a:p>
            <a:pPr eaLnBrk="1" hangingPunct="1">
              <a:lnSpc>
                <a:spcPct val="90000"/>
              </a:lnSpc>
            </a:pPr>
            <a:r>
              <a:rPr lang="nb-NO" sz="1200" dirty="0"/>
              <a:t>Indirekte belysning reduserer problem med reflekser fra takarmatur</a:t>
            </a:r>
          </a:p>
          <a:p>
            <a:pPr eaLnBrk="1" hangingPunct="1">
              <a:lnSpc>
                <a:spcPct val="90000"/>
              </a:lnSpc>
            </a:pPr>
            <a:r>
              <a:rPr lang="nb-NO" sz="1200" dirty="0"/>
              <a:t>Bør bruke bordlampe ved behov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2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200" dirty="0"/>
              <a:t>Synet blir gradvis redusert med alderen, og man blir mer følsom for blending</a:t>
            </a:r>
          </a:p>
          <a:p>
            <a:pPr marL="0" marR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Flatskjerm eliminerer store deler av problematikken ved refleks ved takarmatur. </a:t>
            </a:r>
            <a:r>
              <a:rPr lang="nb-NO" dirty="0" err="1"/>
              <a:t>Evt</a:t>
            </a:r>
            <a:r>
              <a:rPr lang="nb-NO" dirty="0"/>
              <a:t> tiltak flytte takarmatur.</a:t>
            </a:r>
          </a:p>
          <a:p>
            <a:pPr eaLnBrk="1" hangingPunct="1">
              <a:lnSpc>
                <a:spcPct val="90000"/>
              </a:lnSpc>
            </a:pPr>
            <a:endParaRPr lang="nb-NO" sz="1200" dirty="0"/>
          </a:p>
          <a:p>
            <a:pPr marL="228600" indent="-228600" eaLnBrk="1" hangingPunct="1"/>
            <a:endParaRPr lang="nb-NO" dirty="0"/>
          </a:p>
        </p:txBody>
      </p:sp>
      <p:sp>
        <p:nvSpPr>
          <p:cNvPr id="65541" name="Plassholder for bunntekst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/>
              <a:t>HJELP24 HMS</a:t>
            </a:r>
          </a:p>
        </p:txBody>
      </p:sp>
    </p:spTree>
    <p:extLst>
      <p:ext uri="{BB962C8B-B14F-4D97-AF65-F5344CB8AC3E}">
        <p14:creationId xmlns:p14="http://schemas.microsoft.com/office/powerpoint/2010/main" val="346002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5D90E3-28FE-4D2F-A145-1D7E2D2FB708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4213"/>
            <a:ext cx="5487988" cy="3430587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4607"/>
            <a:ext cx="5028986" cy="4115019"/>
          </a:xfrm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r>
              <a:rPr lang="nb-NO" dirty="0"/>
              <a:t>Lån</a:t>
            </a:r>
            <a:r>
              <a:rPr lang="nb-NO" baseline="0" dirty="0"/>
              <a:t> en kontorstol og vis frem innstillingene i praksis! </a:t>
            </a:r>
          </a:p>
          <a:p>
            <a:pPr eaLnBrk="1" hangingPunct="1">
              <a:buFontTx/>
              <a:buNone/>
            </a:pPr>
            <a:endParaRPr lang="nb-NO" dirty="0"/>
          </a:p>
          <a:p>
            <a:pPr eaLnBrk="1" hangingPunct="1">
              <a:buFontTx/>
              <a:buNone/>
            </a:pPr>
            <a:r>
              <a:rPr lang="nb-NO" dirty="0"/>
              <a:t>Viktig at korsryggstøtten ”treffer”,</a:t>
            </a:r>
            <a:r>
              <a:rPr lang="nb-NO" baseline="0" dirty="0"/>
              <a:t> da er det lettere for rygg og skuldre å slappe av. </a:t>
            </a:r>
          </a:p>
          <a:p>
            <a:pPr eaLnBrk="1" hangingPunct="1">
              <a:buFontTx/>
              <a:buNone/>
            </a:pPr>
            <a:endParaRPr lang="nb-NO" baseline="0" dirty="0"/>
          </a:p>
          <a:p>
            <a:pPr eaLnBrk="1" hangingPunct="1">
              <a:buFontTx/>
              <a:buNone/>
            </a:pPr>
            <a:r>
              <a:rPr lang="nb-NO" dirty="0"/>
              <a:t>Lurer de</a:t>
            </a:r>
            <a:r>
              <a:rPr lang="nb-NO" baseline="0" dirty="0"/>
              <a:t> på noe senere? De fleste stolene har en bruksanvisning plassert i en lomme på stolen, og bruksanvisning/instruksjonsvideo på produsentens hjemmeside. </a:t>
            </a:r>
            <a:endParaRPr lang="nb-NO" dirty="0"/>
          </a:p>
        </p:txBody>
      </p:sp>
      <p:sp>
        <p:nvSpPr>
          <p:cNvPr id="64517" name="Plassholder for bunntekst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/>
              <a:t>HJELP24 HMS</a:t>
            </a:r>
          </a:p>
        </p:txBody>
      </p:sp>
    </p:spTree>
    <p:extLst>
      <p:ext uri="{BB962C8B-B14F-4D97-AF65-F5344CB8AC3E}">
        <p14:creationId xmlns:p14="http://schemas.microsoft.com/office/powerpoint/2010/main" val="3839333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EBB3E6-9DA0-4C00-8509-2078E8234145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4812" cy="3429000"/>
          </a:xfrm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4607"/>
            <a:ext cx="5028986" cy="4113556"/>
          </a:xfrm>
          <a:noFill/>
          <a:ln/>
        </p:spPr>
        <p:txBody>
          <a:bodyPr/>
          <a:lstStyle/>
          <a:p>
            <a:r>
              <a:rPr lang="nb-NO" dirty="0"/>
              <a:t>§ 2-3.</a:t>
            </a:r>
            <a:r>
              <a:rPr lang="nb-NO" i="1" dirty="0"/>
              <a:t>Arbeidsbord</a:t>
            </a:r>
            <a:r>
              <a:rPr lang="nb-NO" dirty="0"/>
              <a:t> </a:t>
            </a:r>
          </a:p>
          <a:p>
            <a:r>
              <a:rPr lang="nb-NO" dirty="0"/>
              <a:t>Arbeidsbord og arbeidsbenker skal være tilstrekkelig store slik at det er mulig med en hensiktsmessig og fleksibel plassering av arbeidsutstyret.</a:t>
            </a:r>
          </a:p>
          <a:p>
            <a:r>
              <a:rPr lang="nb-NO" dirty="0"/>
              <a:t>Ved fare for uheldig muskelbelastning, for eksempel ved arbeid med dataskjerm, skal det være tilstrekkelig plass for støtte til underarmer og hender.</a:t>
            </a:r>
          </a:p>
          <a:p>
            <a:r>
              <a:rPr lang="nb-NO" dirty="0"/>
              <a:t>Arbeidshøyden skal kunne tilpasses gode arbeidsstillinger.</a:t>
            </a:r>
          </a:p>
        </p:txBody>
      </p:sp>
      <p:sp>
        <p:nvSpPr>
          <p:cNvPr id="66565" name="Plassholder for bunntekst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/>
              <a:t>HJELP24 HMS</a:t>
            </a:r>
          </a:p>
        </p:txBody>
      </p:sp>
    </p:spTree>
    <p:extLst>
      <p:ext uri="{BB962C8B-B14F-4D97-AF65-F5344CB8AC3E}">
        <p14:creationId xmlns:p14="http://schemas.microsoft.com/office/powerpoint/2010/main" val="293361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C884F9-4532-4E0A-893B-2105F9C61604}" type="slidenum">
              <a:rPr lang="en-GB" smtClean="0"/>
              <a:pPr/>
              <a:t>16</a:t>
            </a:fld>
            <a:endParaRPr lang="en-GB"/>
          </a:p>
        </p:txBody>
      </p:sp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77" tIns="45738" rIns="91477" bIns="45738" anchor="b"/>
          <a:lstStyle/>
          <a:p>
            <a:pPr algn="r" eaLnBrk="0" hangingPunct="0"/>
            <a:fld id="{BCE74524-E4DB-41DC-8C0F-E3EB6E27C466}" type="slidenum">
              <a:rPr lang="nb-NO" sz="1200">
                <a:latin typeface="Times" pitchFamily="18" charset="0"/>
              </a:rPr>
              <a:pPr algn="r" eaLnBrk="0" hangingPunct="0"/>
              <a:t>16</a:t>
            </a:fld>
            <a:endParaRPr lang="nb-NO" sz="1200">
              <a:latin typeface="Times" pitchFamily="18" charset="0"/>
            </a:endParaRPr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4812" cy="3429000"/>
          </a:xfrm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5019"/>
          </a:xfrm>
          <a:noFill/>
          <a:ln/>
        </p:spPr>
        <p:txBody>
          <a:bodyPr lIns="91477" tIns="45738" rIns="91477" bIns="45738"/>
          <a:lstStyle/>
          <a:p>
            <a:pPr marL="0" indent="0" eaLnBrk="0" hangingPunct="0">
              <a:lnSpc>
                <a:spcPct val="90000"/>
              </a:lnSpc>
              <a:spcBef>
                <a:spcPct val="20000"/>
              </a:spcBef>
              <a:spcAft>
                <a:spcPts val="1064"/>
              </a:spcAft>
              <a:buFontTx/>
              <a:buNone/>
            </a:pPr>
            <a:r>
              <a:rPr lang="nb-NO" dirty="0">
                <a:latin typeface="Arial" charset="0"/>
              </a:rPr>
              <a:t>Kan vinklingen</a:t>
            </a:r>
            <a:r>
              <a:rPr lang="nb-NO" baseline="0" dirty="0">
                <a:latin typeface="Arial" charset="0"/>
              </a:rPr>
              <a:t> varieres på tastaturet? Er bokstavene enkle å lese? Tastaturet bør ha en følbar trykkmotstand, men tastaturer som lager støy bør unngås. </a:t>
            </a:r>
            <a:endParaRPr lang="nb-NO" dirty="0">
              <a:latin typeface="Arial" charset="0"/>
            </a:endParaRPr>
          </a:p>
          <a:p>
            <a:pPr marL="0" indent="0" eaLnBrk="0" hangingPunct="0">
              <a:lnSpc>
                <a:spcPct val="90000"/>
              </a:lnSpc>
              <a:spcBef>
                <a:spcPct val="20000"/>
              </a:spcBef>
              <a:spcAft>
                <a:spcPts val="1064"/>
              </a:spcAft>
              <a:buFontTx/>
              <a:buNone/>
            </a:pPr>
            <a:endParaRPr lang="nb-NO" dirty="0">
              <a:latin typeface="Arial" charset="0"/>
            </a:endParaRPr>
          </a:p>
          <a:p>
            <a:pPr marL="0" indent="0" eaLnBrk="0" hangingPunct="0">
              <a:lnSpc>
                <a:spcPct val="90000"/>
              </a:lnSpc>
              <a:spcBef>
                <a:spcPct val="20000"/>
              </a:spcBef>
              <a:spcAft>
                <a:spcPts val="1064"/>
              </a:spcAft>
              <a:buFontTx/>
              <a:buNone/>
            </a:pPr>
            <a:r>
              <a:rPr lang="nb-NO" dirty="0">
                <a:latin typeface="Arial" charset="0"/>
              </a:rPr>
              <a:t>Tips</a:t>
            </a:r>
            <a:r>
              <a:rPr lang="nb-NO" baseline="0" dirty="0">
                <a:latin typeface="Arial" charset="0"/>
              </a:rPr>
              <a:t> </a:t>
            </a:r>
            <a:r>
              <a:rPr lang="nb-NO" baseline="0" dirty="0" err="1">
                <a:latin typeface="Arial" charset="0"/>
              </a:rPr>
              <a:t>fpr</a:t>
            </a:r>
            <a:r>
              <a:rPr lang="nb-NO" baseline="0" dirty="0">
                <a:latin typeface="Arial" charset="0"/>
              </a:rPr>
              <a:t> å øke variasjonen</a:t>
            </a:r>
            <a:endParaRPr lang="nb-NO" dirty="0">
              <a:latin typeface="Arial" charset="0"/>
            </a:endParaRPr>
          </a:p>
          <a:p>
            <a:pPr marL="303912" indent="-303912" eaLnBrk="0" hangingPunct="0">
              <a:lnSpc>
                <a:spcPct val="90000"/>
              </a:lnSpc>
              <a:spcBef>
                <a:spcPct val="20000"/>
              </a:spcBef>
              <a:spcAft>
                <a:spcPts val="1064"/>
              </a:spcAft>
              <a:buFontTx/>
              <a:buChar char="•"/>
            </a:pPr>
            <a:r>
              <a:rPr lang="nb-NO" dirty="0">
                <a:latin typeface="Arial" charset="0"/>
              </a:rPr>
              <a:t>Bytt mellom å peke med venstre og høyre hand</a:t>
            </a:r>
          </a:p>
          <a:p>
            <a:pPr marL="303912" indent="-303912" eaLnBrk="0" hangingPunct="0">
              <a:lnSpc>
                <a:spcPct val="90000"/>
              </a:lnSpc>
              <a:spcBef>
                <a:spcPct val="20000"/>
              </a:spcBef>
              <a:spcAft>
                <a:spcPts val="1064"/>
              </a:spcAft>
              <a:buFontTx/>
              <a:buChar char="•"/>
            </a:pPr>
            <a:r>
              <a:rPr lang="nb-NO" dirty="0">
                <a:latin typeface="Arial" charset="0"/>
              </a:rPr>
              <a:t>Bruk forskjellig typer pekeverktøy</a:t>
            </a:r>
          </a:p>
          <a:p>
            <a:pPr marL="303912" marR="0" indent="-303912" algn="l" defTabSz="457200" rtl="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1064"/>
              </a:spcAft>
              <a:buClrTx/>
              <a:buSzTx/>
              <a:buFontTx/>
              <a:buChar char="•"/>
              <a:tabLst/>
              <a:defRPr/>
            </a:pPr>
            <a:r>
              <a:rPr lang="nb-NO" dirty="0">
                <a:latin typeface="Arial" charset="0"/>
              </a:rPr>
              <a:t>Tastatur med separat numerisk enhet øker variasjonsmulighetene</a:t>
            </a:r>
          </a:p>
          <a:p>
            <a:pPr marL="0" marR="0" indent="0" algn="l" defTabSz="457200" rtl="0" eaLnBrk="0" fontAlgn="auto" latinLnBrk="0" hangingPunct="0">
              <a:lnSpc>
                <a:spcPct val="90000"/>
              </a:lnSpc>
              <a:spcBef>
                <a:spcPct val="20000"/>
              </a:spcBef>
              <a:spcAft>
                <a:spcPts val="1064"/>
              </a:spcAft>
              <a:buClrTx/>
              <a:buSzTx/>
              <a:buFontTx/>
              <a:buNone/>
              <a:tabLst/>
              <a:defRPr/>
            </a:pPr>
            <a:endParaRPr lang="nb-NO" dirty="0">
              <a:latin typeface="Arial" charset="0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henhold til ”Forskrift om utførelse av arbeid” Best.nr. 703, Tredje del, kapittel 10. Krav til bruk av arbeidsutstyr § 10-22 Krav til datautstyr står det ”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Skjermen skal uhindret og med letthet kunne reguleres for å tilpasses brukerens behov”.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Videre står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det”..tastaturet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datautstyr skal være utformet så lavt som mulig og bør kunne skråstilles. Det </a:t>
            </a:r>
            <a:r>
              <a:rPr lang="nb-NO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skal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være adskilt fra skjermen slik at arbeidstakeren kan innta en bekvem stilling som ikke forårsaker tretthet i armer eller hender”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eaLnBrk="0" hangingPunct="0">
              <a:lnSpc>
                <a:spcPct val="90000"/>
              </a:lnSpc>
              <a:spcBef>
                <a:spcPct val="20000"/>
              </a:spcBef>
              <a:spcAft>
                <a:spcPts val="1064"/>
              </a:spcAft>
              <a:buFontTx/>
              <a:buNone/>
            </a:pPr>
            <a:endParaRPr lang="nb-NO" dirty="0">
              <a:latin typeface="Arial" charset="0"/>
            </a:endParaRPr>
          </a:p>
          <a:p>
            <a:pPr marL="0" indent="0" eaLnBrk="0" hangingPunct="0">
              <a:lnSpc>
                <a:spcPct val="90000"/>
              </a:lnSpc>
              <a:spcBef>
                <a:spcPct val="20000"/>
              </a:spcBef>
              <a:spcAft>
                <a:spcPts val="1064"/>
              </a:spcAft>
              <a:buFontTx/>
              <a:buNone/>
            </a:pPr>
            <a:endParaRPr lang="nb-NO" dirty="0">
              <a:latin typeface="Arial" charset="0"/>
            </a:endParaRPr>
          </a:p>
          <a:p>
            <a:pPr eaLnBrk="1" hangingPunct="1">
              <a:spcBef>
                <a:spcPct val="0"/>
              </a:spcBef>
            </a:pPr>
            <a:endParaRPr lang="nb-NO" dirty="0"/>
          </a:p>
        </p:txBody>
      </p:sp>
      <p:sp>
        <p:nvSpPr>
          <p:cNvPr id="67590" name="Plassholder for bunntekst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/>
              <a:t>HJELP24 HMS</a:t>
            </a:r>
          </a:p>
        </p:txBody>
      </p:sp>
    </p:spTree>
    <p:extLst>
      <p:ext uri="{BB962C8B-B14F-4D97-AF65-F5344CB8AC3E}">
        <p14:creationId xmlns:p14="http://schemas.microsoft.com/office/powerpoint/2010/main" val="435991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/>
              <a:t>Et</a:t>
            </a:r>
            <a:r>
              <a:rPr lang="nb-NO" baseline="0" dirty="0"/>
              <a:t> lurt tips er å lære seg en snarvei om gangen. Da er de lettere å huske enn om man prøver å lære alle på en gang.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53DE5-97A6-C44B-A476-537F6630A329}" type="slidenum">
              <a:rPr lang="nb-NO" smtClean="0"/>
              <a:pPr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3534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Fra</a:t>
            </a:r>
            <a:r>
              <a:rPr lang="nb-NO" baseline="0" dirty="0"/>
              <a:t> Veiledning til Arbeid ved dataskjerm (sept15).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LCD/Plasmaskjermer foretrekkes, da disse gir bedre lesekvalitet og er mindre sårbare</a:t>
            </a:r>
            <a:r>
              <a:rPr lang="nb-NO" baseline="0" dirty="0"/>
              <a:t> for</a:t>
            </a:r>
            <a:r>
              <a:rPr lang="nb-NO" dirty="0"/>
              <a:t> sjenerende refleks enn gamle billedrørskjermer. </a:t>
            </a:r>
          </a:p>
          <a:p>
            <a:endParaRPr lang="nn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n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konkrete </a:t>
            </a:r>
            <a:r>
              <a:rPr lang="nn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anbefalinger</a:t>
            </a:r>
            <a:r>
              <a:rPr lang="nn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 avstand og </a:t>
            </a:r>
            <a:r>
              <a:rPr lang="nn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høyde</a:t>
            </a:r>
            <a:r>
              <a:rPr lang="nn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53DE5-97A6-C44B-A476-537F6630A329}" type="slidenum">
              <a:rPr lang="nb-NO" smtClean="0"/>
              <a:pPr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4794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2CD4C6-79F0-4603-A292-5CB6E92EBAAA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nb-NO" b="1" dirty="0"/>
              <a:t>Forskrift om organisering,</a:t>
            </a:r>
            <a:r>
              <a:rPr lang="nb-NO" b="1" baseline="0" dirty="0"/>
              <a:t> ledelse og medvirkning</a:t>
            </a:r>
            <a:endParaRPr lang="nb-NO" b="1" dirty="0"/>
          </a:p>
          <a:p>
            <a:r>
              <a:rPr lang="nb-NO" dirty="0"/>
              <a:t>§ 14-4.</a:t>
            </a:r>
            <a:r>
              <a:rPr lang="nb-NO" i="1" dirty="0"/>
              <a:t>Undersøkelse av arbeidstakeres syn ved arbeid ved dataskjerm</a:t>
            </a:r>
            <a:r>
              <a:rPr lang="nb-NO" dirty="0"/>
              <a:t> </a:t>
            </a:r>
          </a:p>
          <a:p>
            <a:r>
              <a:rPr lang="nb-NO" dirty="0"/>
              <a:t>Arbeidstakerne som jevnlig og som en betydelig del av sitt arbeid arbeider ved dataskjerm, skal få tilbud om undersøkelse av øyne og syn foretatt av en person med nødvendige kvalifikasjoner:</a:t>
            </a:r>
          </a:p>
          <a:p>
            <a:pPr>
              <a:buFontTx/>
              <a:buChar char="-"/>
            </a:pPr>
            <a:r>
              <a:rPr lang="nb-NO" dirty="0"/>
              <a:t>før de begynner arbeid ved dataskjermen, </a:t>
            </a:r>
          </a:p>
          <a:p>
            <a:pPr>
              <a:buFontTx/>
              <a:buChar char="-"/>
            </a:pPr>
            <a:r>
              <a:rPr lang="nb-NO" dirty="0"/>
              <a:t> om nødvendig med jevne mellomrom i tiden deretter og </a:t>
            </a:r>
          </a:p>
          <a:p>
            <a:pPr>
              <a:buFontTx/>
              <a:buChar char="-"/>
            </a:pPr>
            <a:r>
              <a:rPr lang="nb-NO" dirty="0"/>
              <a:t> dersom de får </a:t>
            </a:r>
            <a:r>
              <a:rPr lang="nb-NO" dirty="0" err="1"/>
              <a:t>synsproblemer</a:t>
            </a:r>
            <a:r>
              <a:rPr lang="nb-NO" dirty="0"/>
              <a:t> som kan skyldes arbeidet ved dataskjermen. </a:t>
            </a:r>
          </a:p>
          <a:p>
            <a:pPr>
              <a:buFontTx/>
              <a:buNone/>
            </a:pPr>
            <a:r>
              <a:rPr lang="nb-NO" dirty="0"/>
              <a:t>Arbeidstakerne skal ha rett til undersøkelse hos øyespesialist dersom utfallet av undersøkelsen og prøvene nevnt i første ledd gjør det nødvendig.</a:t>
            </a:r>
          </a:p>
          <a:p>
            <a:r>
              <a:rPr lang="nb-NO" dirty="0"/>
              <a:t>Dersom utfallet av prøven eller undersøkelsen gjør det nødvendig, og dersom vanlige </a:t>
            </a:r>
            <a:r>
              <a:rPr lang="nb-NO" dirty="0" err="1"/>
              <a:t>synskorrigerende</a:t>
            </a:r>
            <a:r>
              <a:rPr lang="nb-NO" dirty="0"/>
              <a:t> hjelpemidler ikke kan benyttes, skal arbeidstakerne få spesielle </a:t>
            </a:r>
            <a:r>
              <a:rPr lang="nb-NO" dirty="0" err="1"/>
              <a:t>synskorrigerende</a:t>
            </a:r>
            <a:r>
              <a:rPr lang="nb-NO" dirty="0"/>
              <a:t> hjelpemidler som egner seg for vedkommende arbeid.</a:t>
            </a:r>
          </a:p>
          <a:p>
            <a:r>
              <a:rPr lang="nb-NO" dirty="0"/>
              <a:t>Utgifter til spesielle </a:t>
            </a:r>
            <a:r>
              <a:rPr lang="nb-NO" dirty="0" err="1"/>
              <a:t>synskorrigerende</a:t>
            </a:r>
            <a:r>
              <a:rPr lang="nb-NO" dirty="0"/>
              <a:t> hjelpemidler skal dekkes av arbeidsgiver.</a:t>
            </a:r>
          </a:p>
        </p:txBody>
      </p:sp>
      <p:sp>
        <p:nvSpPr>
          <p:cNvPr id="68613" name="Plassholder for bunntekst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/>
              <a:t>HJELP24 HMS</a:t>
            </a:r>
          </a:p>
        </p:txBody>
      </p:sp>
    </p:spTree>
    <p:extLst>
      <p:ext uri="{BB962C8B-B14F-4D97-AF65-F5344CB8AC3E}">
        <p14:creationId xmlns:p14="http://schemas.microsoft.com/office/powerpoint/2010/main" val="8746377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452924-1E60-46E2-8922-A474E9335051}" type="slidenum">
              <a:rPr lang="en-GB" smtClean="0"/>
              <a:pPr/>
              <a:t>20</a:t>
            </a:fld>
            <a:endParaRPr lang="en-GB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4812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8" y="4344607"/>
            <a:ext cx="5028986" cy="4113556"/>
          </a:xfrm>
          <a:noFill/>
          <a:ln/>
        </p:spPr>
        <p:txBody>
          <a:bodyPr/>
          <a:lstStyle/>
          <a:p>
            <a:pPr eaLnBrk="1" hangingPunct="1"/>
            <a:r>
              <a:rPr lang="nb-NO" dirty="0"/>
              <a:t>Behov for databriller oppstår som regel fra 40-årsalder og oppover, da øyet da begynner</a:t>
            </a:r>
            <a:r>
              <a:rPr lang="nb-NO" baseline="0" dirty="0"/>
              <a:t> å bli mindre fleksibelt. </a:t>
            </a:r>
          </a:p>
          <a:p>
            <a:pPr eaLnBrk="1" hangingPunct="1"/>
            <a:r>
              <a:rPr lang="nb-NO" dirty="0"/>
              <a:t>OBS: Mange bedrifter har egne rutiner for hvordan denne forskriften oppfylles, arbeidstakere</a:t>
            </a:r>
            <a:r>
              <a:rPr lang="nb-NO" baseline="0" dirty="0"/>
              <a:t> bør sette seg inn i denne før de oppsøker optiker på eget initiativ. De fleste arbeidsgivere vil gjerne ha informasjon om at vedkommende ønsker optikertime, og dekker kun billigste type brille. </a:t>
            </a:r>
            <a:endParaRPr lang="nb-NO" dirty="0"/>
          </a:p>
          <a:p>
            <a:pPr eaLnBrk="1" hangingPunct="1"/>
            <a:endParaRPr lang="nb-NO" dirty="0"/>
          </a:p>
        </p:txBody>
      </p:sp>
      <p:sp>
        <p:nvSpPr>
          <p:cNvPr id="69637" name="Plassholder for bunntekst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/>
              <a:t>HJELP24 HMS</a:t>
            </a:r>
          </a:p>
        </p:txBody>
      </p:sp>
    </p:spTree>
    <p:extLst>
      <p:ext uri="{BB962C8B-B14F-4D97-AF65-F5344CB8AC3E}">
        <p14:creationId xmlns:p14="http://schemas.microsoft.com/office/powerpoint/2010/main" val="1550904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(Kortvarig bruk av </a:t>
            </a:r>
            <a:r>
              <a:rPr lang="nb-NO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laptop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omfattes ikke av </a:t>
            </a:r>
            <a:r>
              <a:rPr lang="nb-NO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forskriften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Ved permanent bruk av PC som arbeidsredskap skal </a:t>
            </a:r>
            <a:r>
              <a:rPr lang="nb-NO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forskriftens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bestemmelser oppfylles).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Mange glemmer ut prinsippene</a:t>
            </a:r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en god arbeidsplass når de er ute hos kunder/hjemmekontor/på reise. Dette er for noen også jobb på ettermiddag/kveld, som kommer i tillegg til den ordinære arbeidsdagen. </a:t>
            </a:r>
          </a:p>
          <a:p>
            <a:endParaRPr lang="nb-NO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 man på jobbreise og må jobbe en del på hotellrommet, kan man spørre om å få låne en kontorstol.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henhold til ”Forskrift om utførelse av arbeid” Best.nr. 703, Tredje del, kapittel 10. Krav til bruk av arbeidsutstyr § 10-22 Krav til datautstyr står det ”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Skjermen skal uhindret og med letthet kunne reguleres for å tilpasses brukerens behov”. 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Videre står </a:t>
            </a:r>
            <a:r>
              <a:rPr lang="nb-NO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det”..tastaturet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datautstyr skal være utformet så lavt som mulig og bør kunne skråstilles. Det </a:t>
            </a:r>
            <a:r>
              <a:rPr lang="nb-NO" sz="1200" i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skal</a:t>
            </a:r>
            <a:r>
              <a:rPr lang="nb-NO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være adskilt fra skjermen slik at arbeidstakeren kan innta en bekvem stilling som ikke forårsaker tretthet i armer eller hender”</a:t>
            </a:r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53DE5-97A6-C44B-A476-537F6630A329}" type="slidenum">
              <a:rPr lang="nb-NO" smtClean="0"/>
              <a:pPr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760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Gi deltakerne en forståelse for at ergonomi handler om </a:t>
            </a:r>
            <a:r>
              <a:rPr lang="nb-NO" b="1" baseline="0" dirty="0"/>
              <a:t>samspillet</a:t>
            </a:r>
            <a:r>
              <a:rPr lang="nb-NO" baseline="0" dirty="0"/>
              <a:t> mellom disse faktorene: er alle forholdene lagt til rette for at arbeidsoppgavene kan blir utført på en sikker og effektiv måte, hvor tung og ensformig belastning unngås?</a:t>
            </a:r>
            <a:endParaRPr lang="nb-NO" dirty="0"/>
          </a:p>
          <a:p>
            <a:endParaRPr lang="nb-NO" baseline="0" dirty="0"/>
          </a:p>
          <a:p>
            <a:r>
              <a:rPr lang="nb-NO" baseline="0" dirty="0"/>
              <a:t>Gi eksempler på ulike måter vi jobber på for å få god ergonomi på arbeidsplassen: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baseline="0" dirty="0"/>
              <a:t>Teknikk: Er utstyret tilpasset arbeidstaker og arbeidsoppgave? Varierer han måten han bruker kroppen på?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baseline="0" dirty="0"/>
              <a:t>Arbeidsmiljø: Er arbeidet organisert på en god måte? Belysning? Støy </a:t>
            </a:r>
            <a:r>
              <a:rPr lang="nb-NO" baseline="0" dirty="0" err="1"/>
              <a:t>pga</a:t>
            </a:r>
            <a:r>
              <a:rPr lang="nb-NO" baseline="0" dirty="0"/>
              <a:t> harde overflater?</a:t>
            </a:r>
          </a:p>
          <a:p>
            <a:pPr marL="171450" indent="-171450">
              <a:buFontTx/>
              <a:buChar char="-"/>
            </a:pPr>
            <a:r>
              <a:rPr lang="nb-NO" baseline="0" dirty="0"/>
              <a:t>Menneske: Kunnskap om egen kropp, belasting ellers på jobb og hjemme, sykehistorie, utdanning </a:t>
            </a:r>
          </a:p>
          <a:p>
            <a:pPr marL="171450" indent="-171450">
              <a:buFontTx/>
              <a:buChar char="-"/>
            </a:pPr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C4A8C5-08F9-48B0-8C71-61009595C31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11360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CED7B0-E0B0-4534-B222-337DFF4DBABC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GB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/>
              <a:t>Det ofte er mange faktorer involvert i sykefravær og muskel- og skjelettplager er det ofte vanskelig å peke ut konkrete sammenhenger. Punktene nevnt her er noen av de </a:t>
            </a:r>
            <a:r>
              <a:rPr lang="nb-NO" baseline="0" dirty="0" err="1"/>
              <a:t>Stami</a:t>
            </a:r>
            <a:r>
              <a:rPr lang="nb-NO" baseline="0" dirty="0"/>
              <a:t> har pekt på som godt dokumenterte sammenhenger. Obs: mye arbeidsforskning baserer seg på selvrapporterte plager, og hva den enkelte ansatte oppfatter som årsakssammenhenger. </a:t>
            </a:r>
          </a:p>
          <a:p>
            <a:pPr eaLnBrk="1" hangingPunct="1">
              <a:spcBef>
                <a:spcPct val="0"/>
              </a:spcBef>
            </a:pPr>
            <a:endParaRPr lang="nb-NO" baseline="0" dirty="0"/>
          </a:p>
          <a:p>
            <a:pPr eaLnBrk="1" hangingPunct="1">
              <a:spcBef>
                <a:spcPct val="0"/>
              </a:spcBef>
            </a:pPr>
            <a:endParaRPr lang="nb-NO" baseline="0" dirty="0"/>
          </a:p>
          <a:p>
            <a:pPr eaLnBrk="1" hangingPunct="1">
              <a:spcBef>
                <a:spcPct val="0"/>
              </a:spcBef>
            </a:pPr>
            <a:r>
              <a:rPr lang="nb-NO" baseline="0" dirty="0" err="1"/>
              <a:t>Stami</a:t>
            </a:r>
            <a:r>
              <a:rPr lang="nb-NO" baseline="0" dirty="0"/>
              <a:t>. 2008. </a:t>
            </a:r>
            <a:r>
              <a:rPr lang="nb-NO" i="1" baseline="0" dirty="0"/>
              <a:t>Arbeid som årsak til muskel- og skjelettlidelser: Kunnskapsstatus 2008</a:t>
            </a:r>
            <a:r>
              <a:rPr lang="nb-NO" baseline="0" dirty="0"/>
              <a:t>. S. 14-18. </a:t>
            </a:r>
            <a:r>
              <a:rPr lang="nn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STAMI‐rapport </a:t>
            </a:r>
            <a:r>
              <a:rPr lang="nn-NO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Årg</a:t>
            </a:r>
            <a:r>
              <a:rPr lang="nn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9, nr 22 (2008). </a:t>
            </a:r>
          </a:p>
          <a:p>
            <a:pPr eaLnBrk="1" hangingPunct="1">
              <a:spcBef>
                <a:spcPct val="0"/>
              </a:spcBef>
            </a:pPr>
            <a:endParaRPr lang="nn-NO" altLang="nb-NO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r>
              <a:rPr lang="nb-NO" altLang="nb-NO" b="1" dirty="0"/>
              <a:t>Statisk muskelarbeid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dirty="0"/>
              <a:t>-Nakke, øvre del av rygg</a:t>
            </a:r>
          </a:p>
          <a:p>
            <a:pPr eaLnBrk="1" hangingPunct="1">
              <a:spcBef>
                <a:spcPct val="0"/>
              </a:spcBef>
            </a:pPr>
            <a:endParaRPr lang="nb-NO" altLang="nb-NO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b="1" dirty="0"/>
              <a:t>Langvarig ensidig dataarbeid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dirty="0"/>
              <a:t>- økt</a:t>
            </a:r>
            <a:r>
              <a:rPr lang="nb-NO" altLang="nb-NO" baseline="0" dirty="0"/>
              <a:t> risiko for utvikling av smerter i underarm/hånd ved t</a:t>
            </a:r>
            <a:r>
              <a:rPr lang="nb-NO" sz="1200" dirty="0">
                <a:solidFill>
                  <a:schemeClr val="accent2"/>
                </a:solidFill>
              </a:rPr>
              <a:t>astaturbruk &gt;15t/ uke</a:t>
            </a:r>
            <a:r>
              <a:rPr lang="nb-NO" sz="1200" baseline="0" dirty="0">
                <a:solidFill>
                  <a:schemeClr val="accent2"/>
                </a:solidFill>
              </a:rPr>
              <a:t> eller datamus</a:t>
            </a:r>
            <a:r>
              <a:rPr lang="nb-NO" sz="1200" dirty="0">
                <a:solidFill>
                  <a:schemeClr val="accent2"/>
                </a:solidFill>
              </a:rPr>
              <a:t>bruk &gt; 20t/ uke</a:t>
            </a:r>
            <a:endParaRPr lang="nb-NO" sz="1200" dirty="0"/>
          </a:p>
          <a:p>
            <a:pPr eaLnBrk="1" hangingPunct="1">
              <a:spcBef>
                <a:spcPct val="0"/>
              </a:spcBef>
            </a:pPr>
            <a:endParaRPr lang="nb-NO" altLang="nb-NO" baseline="0" dirty="0"/>
          </a:p>
          <a:p>
            <a:pPr eaLnBrk="1" hangingPunct="1">
              <a:spcBef>
                <a:spcPct val="0"/>
              </a:spcBef>
            </a:pPr>
            <a:r>
              <a:rPr lang="nb-NO" altLang="nb-NO" b="1" baseline="0" dirty="0"/>
              <a:t>Fysiske arbeidsforhold 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aseline="0" dirty="0"/>
              <a:t>– Viktig med individuell opplæring og tilpasning. 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dirty="0"/>
              <a:t>- Ensidige bevegelser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nb-NO" altLang="nb-NO" dirty="0"/>
              <a:t> Varierer for lite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nb-NO" altLang="nb-NO" dirty="0"/>
          </a:p>
          <a:p>
            <a:pPr eaLnBrk="1" hangingPunct="1">
              <a:spcBef>
                <a:spcPct val="0"/>
              </a:spcBef>
            </a:pPr>
            <a:r>
              <a:rPr lang="nb-NO" altLang="nb-NO" b="1" dirty="0"/>
              <a:t>Individuelle faktorer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nb-NO" altLang="nb-NO" dirty="0"/>
              <a:t>Sykdommer, muskel- og skjelettplager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altLang="nb-NO" dirty="0"/>
              <a:t>Uvaner </a:t>
            </a:r>
            <a:r>
              <a:rPr lang="nb-NO" altLang="nb-NO" dirty="0" err="1"/>
              <a:t>mht</a:t>
            </a:r>
            <a:r>
              <a:rPr lang="nb-NO" altLang="nb-NO" dirty="0"/>
              <a:t> kroppsbruk,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nb-NO" altLang="nb-NO" dirty="0"/>
              <a:t>Positive og negative faktorer på fritiden.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nb-NO" altLang="nb-NO" dirty="0"/>
          </a:p>
          <a:p>
            <a:pPr eaLnBrk="1" hangingPunct="1">
              <a:spcBef>
                <a:spcPct val="0"/>
              </a:spcBef>
            </a:pPr>
            <a:r>
              <a:rPr lang="nb-NO" altLang="nb-NO" b="1" dirty="0"/>
              <a:t>Organisatoriske</a:t>
            </a:r>
            <a:r>
              <a:rPr lang="nb-NO" altLang="nb-NO" b="1" baseline="0" dirty="0"/>
              <a:t> forhold som gir opplevelse av stress</a:t>
            </a:r>
            <a:endParaRPr lang="nb-NO" altLang="nb-NO" b="1" dirty="0"/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nb-NO" altLang="nb-NO" dirty="0"/>
              <a:t>Krav-</a:t>
            </a:r>
            <a:r>
              <a:rPr lang="nb-NO" altLang="nb-NO" baseline="0" dirty="0"/>
              <a:t> kontroll- støtte (</a:t>
            </a:r>
            <a:r>
              <a:rPr lang="nb-NO" altLang="nb-NO" baseline="0" dirty="0" err="1"/>
              <a:t>Karasek</a:t>
            </a:r>
            <a:r>
              <a:rPr lang="nb-NO" altLang="nb-NO" baseline="0" dirty="0"/>
              <a:t>). </a:t>
            </a:r>
          </a:p>
          <a:p>
            <a:pPr marL="171450" indent="-171450" eaLnBrk="1" hangingPunct="1">
              <a:spcBef>
                <a:spcPct val="0"/>
              </a:spcBef>
              <a:buFontTx/>
              <a:buChar char="-"/>
            </a:pPr>
            <a:r>
              <a:rPr lang="nb-NO" altLang="nb-NO" dirty="0"/>
              <a:t>Manglende mestring, </a:t>
            </a:r>
            <a:r>
              <a:rPr lang="nb-NO" altLang="nb-NO" dirty="0" err="1"/>
              <a:t>f.eks</a:t>
            </a:r>
            <a:r>
              <a:rPr lang="nb-NO" altLang="nb-NO" dirty="0"/>
              <a:t> manglende opplæring</a:t>
            </a:r>
            <a:r>
              <a:rPr lang="nb-NO" altLang="nb-NO" baseline="0" dirty="0"/>
              <a:t> i dataprogrammer</a:t>
            </a:r>
            <a:endParaRPr lang="nb-NO" altLang="nb-NO" dirty="0"/>
          </a:p>
          <a:p>
            <a:pPr marL="171450" indent="-171450">
              <a:buFontTx/>
              <a:buChar char="-"/>
            </a:pP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Lav sosial støtte fra leder og medarbeidere øker risiko for generelle muskelskjelettsmerter rapportert etter arbeidsdagen</a:t>
            </a:r>
          </a:p>
          <a:p>
            <a:pPr marL="171450" indent="-171450">
              <a:buFontTx/>
              <a:buChar char="-"/>
            </a:pPr>
            <a:r>
              <a:rPr 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Lav jobbtilfredshet er en viktig risikofaktor for ryggsmerter og for sykefravær grunnet ryggsmerter.</a:t>
            </a:r>
          </a:p>
          <a:p>
            <a:pPr marL="171450" indent="-171450">
              <a:buFontTx/>
              <a:buChar char="-"/>
            </a:pPr>
            <a:r>
              <a:rPr lang="nb-NO" altLang="nb-NO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Ingen kultur for å ta opp arbeidsmiljøspørsmål med leder. </a:t>
            </a:r>
            <a:endParaRPr lang="nb-NO" altLang="nb-NO" dirty="0"/>
          </a:p>
          <a:p>
            <a:pPr eaLnBrk="1" hangingPunct="1">
              <a:spcBef>
                <a:spcPct val="0"/>
              </a:spcBef>
            </a:pPr>
            <a:endParaRPr lang="nb-NO" altLang="nb-NO" dirty="0"/>
          </a:p>
          <a:p>
            <a:pPr eaLnBrk="1" hangingPunct="1">
              <a:spcBef>
                <a:spcPct val="0"/>
              </a:spcBef>
            </a:pPr>
            <a:r>
              <a:rPr lang="nb-NO" altLang="nb-NO" b="1" dirty="0"/>
              <a:t>Psykologiske</a:t>
            </a:r>
            <a:r>
              <a:rPr lang="nb-NO" altLang="nb-NO" b="1" baseline="0" dirty="0"/>
              <a:t> faktorer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altLang="nb-NO" baseline="0" dirty="0"/>
              <a:t>- K</a:t>
            </a:r>
            <a:r>
              <a:rPr lang="nb-NO" sz="1200" dirty="0">
                <a:solidFill>
                  <a:schemeClr val="accent2"/>
                </a:solidFill>
              </a:rPr>
              <a:t>atastrofetanker, smerterelatert frykt og manglende tiltro til egne evner øker risiko for utvikling og opprettholdelse av muskel- og skjelettsmerter.</a:t>
            </a:r>
            <a:r>
              <a:rPr lang="nb-NO" sz="1200" baseline="0" dirty="0">
                <a:solidFill>
                  <a:schemeClr val="accent2"/>
                </a:solidFill>
              </a:rPr>
              <a:t> </a:t>
            </a:r>
            <a:endParaRPr lang="nb-NO" altLang="nb-NO" baseline="0" dirty="0"/>
          </a:p>
          <a:p>
            <a:pPr eaLnBrk="1" hangingPunct="1">
              <a:spcBef>
                <a:spcPct val="0"/>
              </a:spcBef>
            </a:pPr>
            <a:r>
              <a:rPr lang="nb-NO" altLang="nb-NO" baseline="0" dirty="0"/>
              <a:t>- </a:t>
            </a:r>
            <a:r>
              <a:rPr lang="nb-NO" altLang="nb-NO" baseline="0" dirty="0" err="1"/>
              <a:t>Fear</a:t>
            </a:r>
            <a:r>
              <a:rPr lang="nb-NO" altLang="nb-NO" baseline="0" dirty="0"/>
              <a:t>-</a:t>
            </a:r>
            <a:r>
              <a:rPr lang="nb-NO" altLang="nb-NO" baseline="0" dirty="0" err="1"/>
              <a:t>avoidance</a:t>
            </a:r>
            <a:r>
              <a:rPr lang="nb-NO" altLang="nb-NO" baseline="0" dirty="0"/>
              <a:t>-modellen.  </a:t>
            </a:r>
          </a:p>
          <a:p>
            <a:pPr eaLnBrk="1" hangingPunct="1">
              <a:spcBef>
                <a:spcPct val="0"/>
              </a:spcBef>
            </a:pPr>
            <a:r>
              <a:rPr lang="nb-NO" altLang="nb-NO" baseline="0" dirty="0"/>
              <a:t>- Østerås, Berit. 2012. Langvarige muskel- og skjelettsmerter: Psykologiske faktorer og kliniske faktorer. Fysioterapeuten. 4/12, s. 24-28. </a:t>
            </a:r>
            <a:endParaRPr lang="nb-NO" altLang="nb-NO" dirty="0"/>
          </a:p>
        </p:txBody>
      </p:sp>
    </p:spTree>
    <p:extLst>
      <p:ext uri="{BB962C8B-B14F-4D97-AF65-F5344CB8AC3E}">
        <p14:creationId xmlns:p14="http://schemas.microsoft.com/office/powerpoint/2010/main" val="37375995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Mange av disse faktorene</a:t>
            </a:r>
            <a:r>
              <a:rPr lang="nb-NO" baseline="0" dirty="0"/>
              <a:t> kan også være positive faktorer som bidrar til at ryggsmertene går over!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F80F0-1C5F-4E4A-9A37-FED50DA1B327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86030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(bilde</a:t>
            </a:r>
            <a:r>
              <a:rPr lang="nb-NO" baseline="0" dirty="0"/>
              <a:t> kommersiell lisens)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53DE5-97A6-C44B-A476-537F6630A329}" type="slidenum">
              <a:rPr lang="nb-NO" smtClean="0"/>
              <a:pPr/>
              <a:t>27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2789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Illustrasjonen</a:t>
            </a:r>
            <a:r>
              <a:rPr lang="nb-NO" baseline="0" dirty="0"/>
              <a:t> er en visuell oppsummering av et av hovedpunktene fra artikkelen: </a:t>
            </a:r>
            <a:r>
              <a:rPr lang="nb-NO" baseline="0" dirty="0">
                <a:hlinkClick r:id="rId3"/>
              </a:rPr>
              <a:t>”</a:t>
            </a:r>
            <a:r>
              <a:rPr lang="nb-N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Kan fysisk aktivitet redusere sykefravær og uføretrygding?”</a:t>
            </a:r>
          </a:p>
          <a:p>
            <a:r>
              <a:rPr lang="nb-NO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 http://fysioterapeuten.no/Fag-og-vitenskap/Fagartikler/Kan-fysisk-aktivitet-redusere-sykefravaer-og-ufoeretrygding</a:t>
            </a:r>
            <a:endParaRPr lang="nb-NO" baseline="0" dirty="0"/>
          </a:p>
          <a:p>
            <a:endParaRPr lang="nb-NO" baseline="0" dirty="0"/>
          </a:p>
          <a:p>
            <a:r>
              <a:rPr lang="nb-NO" baseline="0" dirty="0"/>
              <a:t>Den beste formen for trening er den som blir gjennomført! Finn noe som passer for DEG.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53DE5-97A6-C44B-A476-537F6630A329}" type="slidenum">
              <a:rPr lang="nb-NO" smtClean="0"/>
              <a:pPr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14101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687028-09F1-474B-BE55-A56BAF37A1C0}" type="slidenum">
              <a:rPr lang="en-GB" smtClean="0"/>
              <a:pPr/>
              <a:t>30</a:t>
            </a:fld>
            <a:endParaRPr lang="en-GB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7388" y="685800"/>
            <a:ext cx="5484812" cy="3429000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109" y="4344607"/>
            <a:ext cx="5025783" cy="4113556"/>
          </a:xfrm>
          <a:noFill/>
          <a:ln/>
        </p:spPr>
        <p:txBody>
          <a:bodyPr/>
          <a:lstStyle/>
          <a:p>
            <a:pPr eaLnBrk="1" hangingPunct="1"/>
            <a:endParaRPr lang="nb-NO"/>
          </a:p>
        </p:txBody>
      </p:sp>
      <p:sp>
        <p:nvSpPr>
          <p:cNvPr id="83973" name="Plassholder for bunntekst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/>
              <a:t>HJELP24 HMS</a:t>
            </a:r>
          </a:p>
        </p:txBody>
      </p:sp>
    </p:spTree>
    <p:extLst>
      <p:ext uri="{BB962C8B-B14F-4D97-AF65-F5344CB8AC3E}">
        <p14:creationId xmlns:p14="http://schemas.microsoft.com/office/powerpoint/2010/main" val="1489652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nb-NO" dirty="0" err="1"/>
              <a:t>-Spør</a:t>
            </a:r>
            <a:r>
              <a:rPr lang="nb-NO" dirty="0"/>
              <a:t> gruppen om de vet hva som skjer med kroppen i vektløs tilstand (astronauter i verdensrommet)– muskel/skjelett/ indre organer osv – fortell gjerne litt utfyllende om hva som skjer med muskel/skjelett</a:t>
            </a:r>
          </a:p>
          <a:p>
            <a:pPr eaLnBrk="1" hangingPunct="1"/>
            <a:r>
              <a:rPr lang="nb-NO" dirty="0" err="1"/>
              <a:t>-Si</a:t>
            </a:r>
            <a:r>
              <a:rPr lang="nb-NO" dirty="0"/>
              <a:t> noe om tyngdekraften – og hvordan kroppen er helt avhengig av tyngdekraften for å opprettholdes.</a:t>
            </a:r>
          </a:p>
          <a:p>
            <a:pPr eaLnBrk="1" hangingPunct="1">
              <a:buFontTx/>
              <a:buChar char="-"/>
            </a:pPr>
            <a:r>
              <a:rPr lang="nb-NO" dirty="0"/>
              <a:t>Si noe om nødvendigheten av å holde seg aktiv og i god form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nb-NO" dirty="0"/>
              <a:t>Spør deltagerne hva de tror kan gi økte belastninger form av muskelspenninger – Jobb – fritid – fysiske og psykiske 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endParaRPr lang="nb-NO" dirty="0"/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nb-NO" dirty="0"/>
              <a:t>- Kroppen er skapt for bevegelse, ledd og muskler forfaller dersom de ikke får belastning i form av blant annet varierte bevegelser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nb-NO" dirty="0"/>
              <a:t>Andre former for belastning som påvirker kroppen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</a:pPr>
            <a:r>
              <a:rPr lang="nb-NO" dirty="0"/>
              <a:t>Plager oppstår når den samlede belastningen er for stor!</a:t>
            </a:r>
          </a:p>
          <a:p>
            <a:pPr eaLnBrk="1" hangingPunct="1">
              <a:buFontTx/>
              <a:buChar char="-"/>
            </a:pPr>
            <a:endParaRPr lang="nb-NO" dirty="0"/>
          </a:p>
          <a:p>
            <a:pPr eaLnBrk="1" hangingPunct="1">
              <a:buFontTx/>
              <a:buChar char="-"/>
            </a:pPr>
            <a:endParaRPr lang="nb-NO" dirty="0"/>
          </a:p>
          <a:p>
            <a:pPr eaLnBrk="1" hangingPunct="1">
              <a:buFontTx/>
              <a:buChar char="-"/>
            </a:pPr>
            <a:endParaRPr lang="nb-NO" dirty="0"/>
          </a:p>
          <a:p>
            <a:pPr eaLnBrk="1" hangingPunct="1"/>
            <a:endParaRPr lang="nb-NO" dirty="0"/>
          </a:p>
        </p:txBody>
      </p:sp>
      <p:sp>
        <p:nvSpPr>
          <p:cNvPr id="23556" name="Plassholder for lysbildenumm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C6F2F5-236C-4DE7-9F2D-92F98A67757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911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Hva er å</a:t>
            </a:r>
            <a:r>
              <a:rPr lang="nb-NO" baseline="0" dirty="0"/>
              <a:t> være frisk? Fravær av plager </a:t>
            </a:r>
            <a:r>
              <a:rPr lang="nb-NO" baseline="0" dirty="0" err="1"/>
              <a:t>vs</a:t>
            </a:r>
            <a:r>
              <a:rPr lang="nb-NO" baseline="0" dirty="0"/>
              <a:t> energi til å gjennomføre det en har lyst til/overskudd til å gjøre en god jobb og bidra til fellesskapet. </a:t>
            </a:r>
          </a:p>
          <a:p>
            <a:endParaRPr lang="nb-NO" baseline="0" dirty="0"/>
          </a:p>
          <a:p>
            <a:r>
              <a:rPr lang="nb-NO" baseline="0" dirty="0"/>
              <a:t>Tradisjonelt har vi kanskje hatt for mye fokus på å unngå feilbelastning på jobb, og for lite fokus på de andre områdene?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53DE5-97A6-C44B-A476-537F6630A329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9577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Betyr ikke at det er farlig å jobbe statisk</a:t>
            </a:r>
            <a:r>
              <a:rPr lang="nb-NO" baseline="0" dirty="0"/>
              <a:t> – det er totalmengden det kommer an på! </a:t>
            </a:r>
          </a:p>
          <a:p>
            <a:endParaRPr lang="nb-NO" baseline="0" dirty="0"/>
          </a:p>
          <a:p>
            <a:r>
              <a:rPr lang="nb-NO" baseline="0" dirty="0"/>
              <a:t>Eksempel: hjelper lite å gjøre alt korrekt på jobb hvis vi går rett hjem til sofaen og smarttelefonen i mange timer etterpå. </a:t>
            </a:r>
          </a:p>
          <a:p>
            <a:endParaRPr lang="nb-NO" baseline="0" dirty="0"/>
          </a:p>
          <a:p>
            <a:r>
              <a:rPr lang="nb-NO" baseline="0" dirty="0"/>
              <a:t>Ha fokus på hva vi fyller vannglasset med, ikke nødvendigvis hva det er som gjør at det renner over!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53DE5-97A6-C44B-A476-537F6630A329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0370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Illustrer</a:t>
            </a:r>
            <a:r>
              <a:rPr lang="nb-NO" baseline="0" dirty="0"/>
              <a:t> gjerne med å få deltakerne til å bevege på skulderen ved å </a:t>
            </a:r>
            <a:r>
              <a:rPr lang="nb-NO" baseline="0" dirty="0" err="1"/>
              <a:t>abdusere</a:t>
            </a:r>
            <a:r>
              <a:rPr lang="nb-NO" baseline="0" dirty="0"/>
              <a:t> 0-90 grader, </a:t>
            </a:r>
            <a:r>
              <a:rPr lang="nb-NO" baseline="0" dirty="0" err="1"/>
              <a:t>vs</a:t>
            </a:r>
            <a:r>
              <a:rPr lang="nb-NO" baseline="0" dirty="0"/>
              <a:t> å holde den i ro i 90-graders stilling. Hva er tyngst?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>
                <a:solidFill>
                  <a:srgbClr val="00B050"/>
                </a:solidFill>
              </a:rPr>
              <a:t>Dynamisk arbeid gir også variert belastning på kroppen. </a:t>
            </a:r>
          </a:p>
          <a:p>
            <a:endParaRPr lang="nb-NO" baseline="0" dirty="0"/>
          </a:p>
          <a:p>
            <a:r>
              <a:rPr lang="nb-NO" baseline="0" dirty="0"/>
              <a:t>”Dårlige </a:t>
            </a:r>
            <a:r>
              <a:rPr lang="nb-NO" baseline="0" dirty="0" err="1"/>
              <a:t>sirkulatoriske</a:t>
            </a:r>
            <a:r>
              <a:rPr lang="nb-NO" baseline="0" dirty="0"/>
              <a:t> forhold oppstår blant annet som følge av langvarig statisk muskelarbeid. De kontraherte musklene forbruker tilgjengelig oksygen og begynner å arbeide anaerobt, slik at melkesyre dannes. Den statiske kontraksjonen klemmer igjen kapillærene og sirkulasjonen stoppes, slik at forsyning av nytt oksygen ikke kan skje og karbondioksid samt melkesyren blir igjen i muskelcellen. Dette medfører smerte, nedsatt evne til å arbeide over tid, og etter hvert patologiske  forandringer i muskelen. (Østerås og </a:t>
            </a:r>
            <a:r>
              <a:rPr lang="nb-NO" baseline="0" dirty="0" err="1"/>
              <a:t>Stensdotter</a:t>
            </a:r>
            <a:r>
              <a:rPr lang="nb-NO" baseline="0" dirty="0"/>
              <a:t>. 2002. </a:t>
            </a:r>
            <a:r>
              <a:rPr lang="nb-NO" i="1" baseline="0" dirty="0"/>
              <a:t>Medisinsk Treningslære</a:t>
            </a:r>
            <a:r>
              <a:rPr lang="nb-NO" baseline="0" dirty="0"/>
              <a:t>. Oslo: Gyldendal.) 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53DE5-97A6-C44B-A476-537F6630A329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9279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Dersom</a:t>
            </a:r>
            <a:r>
              <a:rPr lang="nb-NO" baseline="0" dirty="0"/>
              <a:t> man alltid kjører på samme stedet blir hjulsporet for dypt, og man kan ta nedi. Viktig å variere hvor man kjører! Det samme gjelder belastning av kroppen. </a:t>
            </a:r>
          </a:p>
          <a:p>
            <a:endParaRPr lang="nb-NO" baseline="0" dirty="0"/>
          </a:p>
          <a:p>
            <a:r>
              <a:rPr lang="nb-NO" baseline="0" dirty="0"/>
              <a:t>Bildet kan også brukes som et bilde på utvikling av langvarige smerter: Jo mer vi kjører i ett spor, jo tydeligere blir det (LTP).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53DE5-97A6-C44B-A476-537F6630A329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0716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nb-NO" dirty="0"/>
          </a:p>
          <a:p>
            <a:r>
              <a:rPr lang="nb-NO" dirty="0"/>
              <a:t>§ 2-3.</a:t>
            </a:r>
            <a:r>
              <a:rPr lang="nb-NO" i="1" dirty="0"/>
              <a:t>Arbeidstakers medvirkningsplikt</a:t>
            </a:r>
            <a:r>
              <a:rPr lang="nb-NO" dirty="0"/>
              <a:t> </a:t>
            </a:r>
          </a:p>
          <a:p>
            <a:pPr marL="228600" indent="-228600">
              <a:buAutoNum type="arabicParenBoth"/>
            </a:pPr>
            <a:r>
              <a:rPr lang="nb-NO" dirty="0"/>
              <a:t>Arbeidstaker skal medvirke ved utforming, gjennomføring og oppfølging av virksomhetens systematiske helse-, miljø- og sikkerhetsarbeid. Arbeidstaker skal delta i det organiserte verne- og miljøarbeidet i virksomheten og skal aktivt medvirke ved gjennomføring av de tiltak som blir satt i verk for å skape et godt og sikkert arbeidsmiljø. </a:t>
            </a:r>
          </a:p>
          <a:p>
            <a:pPr marL="228600" indent="-228600">
              <a:buAutoNum type="arabicParenBoth"/>
            </a:pPr>
            <a:r>
              <a:rPr lang="nb-NO" dirty="0"/>
              <a:t>Arbeidstaker skal: </a:t>
            </a:r>
          </a:p>
          <a:p>
            <a:pPr marL="685800" lvl="1" indent="-228600">
              <a:buNone/>
            </a:pPr>
            <a:r>
              <a:rPr lang="nb-NO" dirty="0"/>
              <a:t>a) bruke påbudt verneutstyr, vise aktsomhet og ellers medvirke til å hindre ulykker og helseskader, </a:t>
            </a:r>
          </a:p>
          <a:p>
            <a:pPr marL="685800" lvl="1" indent="-228600">
              <a:buNone/>
            </a:pPr>
            <a:r>
              <a:rPr lang="nb-NO" dirty="0"/>
              <a:t>b) straks underrette arbeidsgiver og verneombudet og i nødvendig utstrekning andre arbeidstakere når arbeidstakeren blir oppmerksom på feil eller mangler som kan medføre fare for liv eller helse, og vedkommende ikke selv kan rette på forholdet, </a:t>
            </a:r>
          </a:p>
          <a:p>
            <a:pPr marL="685800" lvl="1" indent="-228600">
              <a:buNone/>
            </a:pPr>
            <a:r>
              <a:rPr lang="nb-NO" dirty="0"/>
              <a:t>c) avbryte arbeidet dersom arbeidstaker mener at det ikke kan fortsette uten å medføre fare for liv eller helse, </a:t>
            </a:r>
          </a:p>
          <a:p>
            <a:pPr marL="685800" lvl="1" indent="-228600">
              <a:buNone/>
            </a:pPr>
            <a:r>
              <a:rPr lang="nb-NO" dirty="0"/>
              <a:t>d) sørge for at arbeidsgiver eller verneombudet blir underrettet så snart arbeidstaker blir kjent med at det forekommer trakassering eller diskriminering på arbeidsplassen, </a:t>
            </a:r>
          </a:p>
          <a:p>
            <a:pPr marL="685800" lvl="1" indent="-228600">
              <a:buNone/>
            </a:pPr>
            <a:r>
              <a:rPr lang="nb-NO" dirty="0"/>
              <a:t>e) melde fra til arbeidsgiver dersom arbeidstaker blir skadet i arbeidet eller pådrar seg sykdom som arbeidstaker mener har sin grunn i arbeidet eller forholdene på arbeidsstedet, </a:t>
            </a:r>
          </a:p>
          <a:p>
            <a:pPr marL="685800" lvl="1" indent="-228600">
              <a:buNone/>
            </a:pPr>
            <a:r>
              <a:rPr lang="nb-NO" dirty="0"/>
              <a:t>f) medvirke ved utarbeiding og gjennomføring av oppfølgingsplaner ved helt eller delvis fravær fra arbeidet på grunn av ulykke, sykdom, slitasje eller lignende, </a:t>
            </a:r>
          </a:p>
          <a:p>
            <a:pPr marL="685800" lvl="1" indent="-228600">
              <a:buNone/>
            </a:pPr>
            <a:r>
              <a:rPr lang="nb-NO" dirty="0"/>
              <a:t>g) delta i dialogmøte etter innkalling fra arbeidsgiver, jf. § 4-6 fjerde ledd. </a:t>
            </a:r>
          </a:p>
          <a:p>
            <a:pPr marL="685800" lvl="1" indent="-228600">
              <a:buNone/>
            </a:pPr>
            <a:r>
              <a:rPr lang="nb-NO" dirty="0"/>
              <a:t>h) rette seg etter påbud fra Arbeidstilsynet. </a:t>
            </a:r>
          </a:p>
          <a:p>
            <a:pPr marL="685800" lvl="1" indent="-228600">
              <a:buNone/>
            </a:pPr>
            <a:endParaRPr lang="nb-NO" dirty="0"/>
          </a:p>
          <a:p>
            <a:pPr marL="685800" lvl="1" indent="-228600">
              <a:buNone/>
            </a:pPr>
            <a:r>
              <a:rPr lang="nb-NO" dirty="0"/>
              <a:t>(3) Arbeidstaker som har til oppgave å lede eller kontrollere andre arbeidstakere, skal påse at hensynet til sikkerhet og helse blir ivaretatt under planleggingen og utførelsen av de arbeidsoppgaver som hører under eget ansvarsområde.</a:t>
            </a:r>
          </a:p>
          <a:p>
            <a:pPr marL="685800" lvl="1" indent="-228600">
              <a:buNone/>
            </a:pPr>
            <a:endParaRPr lang="nb-NO" dirty="0"/>
          </a:p>
          <a:p>
            <a:pPr marL="685800" lvl="1" indent="-228600"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53DE5-97A6-C44B-A476-537F6630A329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7474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B53DE5-97A6-C44B-A476-537F6630A329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503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4825"/>
            <a:ext cx="7772400" cy="1225550"/>
          </a:xfrm>
        </p:spPr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Presentasjonens tittel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CB40-EDC5-0D40-A97A-1E036C7E83E8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83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Presentasjonens tittel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CB40-EDC5-0D40-A97A-1E036C7E83E8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313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Presentasjonens tittel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CB40-EDC5-0D40-A97A-1E036C7E83E8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31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gradFill rotWithShape="1">
          <a:gsLst>
            <a:gs pos="0">
              <a:srgbClr val="1C50A5"/>
            </a:gs>
            <a:gs pos="100000">
              <a:srgbClr val="17357E"/>
            </a:gs>
          </a:gsLst>
          <a:lin ang="2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ymbol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575" y="1697038"/>
            <a:ext cx="1870075" cy="1870075"/>
          </a:xfrm>
          <a:prstGeom prst="rect">
            <a:avLst/>
          </a:prstGeom>
          <a:effectLst>
            <a:outerShdw blurRad="5080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" name="Straight Connector 13"/>
          <p:cNvCxnSpPr/>
          <p:nvPr/>
        </p:nvCxnSpPr>
        <p:spPr>
          <a:xfrm>
            <a:off x="-71438" y="5362575"/>
            <a:ext cx="9271001" cy="0"/>
          </a:xfrm>
          <a:prstGeom prst="line">
            <a:avLst/>
          </a:prstGeom>
          <a:ln w="9525" cmpd="sng">
            <a:solidFill>
              <a:schemeClr val="bg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519" y="2036070"/>
            <a:ext cx="7772400" cy="1225021"/>
          </a:xfrm>
        </p:spPr>
        <p:txBody>
          <a:bodyPr>
            <a:normAutofit/>
          </a:bodyPr>
          <a:lstStyle>
            <a:lvl1pPr>
              <a:defRPr sz="3800" b="1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942" y="2902069"/>
            <a:ext cx="7807348" cy="706440"/>
          </a:xfr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9DB0D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0380E0-4580-E24C-973D-D5962EC11C5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9" descr="symbol_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570" y="1696418"/>
            <a:ext cx="1870672" cy="1870672"/>
          </a:xfrm>
          <a:prstGeom prst="rect">
            <a:avLst/>
          </a:prstGeom>
          <a:effectLst>
            <a:outerShdw blurRad="5080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Connector 13"/>
          <p:cNvCxnSpPr/>
          <p:nvPr userDrawn="1"/>
        </p:nvCxnSpPr>
        <p:spPr>
          <a:xfrm>
            <a:off x="-71438" y="5361883"/>
            <a:ext cx="9271001" cy="0"/>
          </a:xfrm>
          <a:prstGeom prst="line">
            <a:avLst/>
          </a:prstGeom>
          <a:ln w="9525" cmpd="sng">
            <a:solidFill>
              <a:schemeClr val="bg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112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gradFill rotWithShape="1">
          <a:gsLst>
            <a:gs pos="0">
              <a:srgbClr val="1C50A5"/>
            </a:gs>
            <a:gs pos="100000">
              <a:srgbClr val="17357E"/>
            </a:gs>
          </a:gsLst>
          <a:lin ang="2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N_PP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3"/>
          <p:cNvCxnSpPr/>
          <p:nvPr/>
        </p:nvCxnSpPr>
        <p:spPr>
          <a:xfrm>
            <a:off x="-71438" y="5362575"/>
            <a:ext cx="9271001" cy="0"/>
          </a:xfrm>
          <a:prstGeom prst="line">
            <a:avLst/>
          </a:prstGeom>
          <a:ln w="9525" cmpd="sng">
            <a:solidFill>
              <a:schemeClr val="bg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519" y="2036070"/>
            <a:ext cx="7772400" cy="1225021"/>
          </a:xfrm>
        </p:spPr>
        <p:txBody>
          <a:bodyPr>
            <a:normAutofit/>
          </a:bodyPr>
          <a:lstStyle>
            <a:lvl1pPr>
              <a:defRPr sz="3800" b="1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942" y="2902069"/>
            <a:ext cx="7807348" cy="706440"/>
          </a:xfr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9DB0D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0380E0-4580-E24C-973D-D5962EC11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952067"/>
      </p:ext>
    </p:extLst>
  </p:cSld>
  <p:clrMapOvr>
    <a:masterClrMapping/>
  </p:clrMapOvr>
  <p:transition spd="med">
    <p:fade/>
  </p:transition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gradFill rotWithShape="1">
          <a:gsLst>
            <a:gs pos="0">
              <a:srgbClr val="1C50A5"/>
            </a:gs>
            <a:gs pos="100000">
              <a:srgbClr val="17357E"/>
            </a:gs>
          </a:gsLst>
          <a:lin ang="2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NN_PP_blue_st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519" y="2036070"/>
            <a:ext cx="7772400" cy="1225021"/>
          </a:xfrm>
        </p:spPr>
        <p:txBody>
          <a:bodyPr>
            <a:normAutofit/>
          </a:bodyPr>
          <a:lstStyle>
            <a:lvl1pPr>
              <a:defRPr sz="3800" b="1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942" y="2902069"/>
            <a:ext cx="7807348" cy="706440"/>
          </a:xfr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9DB0D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0380E0-4580-E24C-973D-D5962EC11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57345"/>
      </p:ext>
    </p:extLst>
  </p:cSld>
  <p:clrMapOvr>
    <a:masterClrMapping/>
  </p:clrMapOvr>
  <p:transition spd="med">
    <p:fade/>
  </p:transition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237"/>
            <a:ext cx="7702550" cy="9525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7112"/>
            <a:ext cx="7091363" cy="377163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 rot="10800000">
            <a:off x="8082410" y="148673"/>
            <a:ext cx="856042" cy="856042"/>
          </a:xfrm>
          <a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50380E0-4580-E24C-973D-D5962EC11C5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52311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4584700" y="540000"/>
            <a:ext cx="4026765" cy="4281072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237"/>
            <a:ext cx="3393334" cy="9525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3710820" cy="3653160"/>
          </a:xfrm>
        </p:spPr>
        <p:txBody>
          <a:bodyPr/>
          <a:lstStyle>
            <a:lvl1pPr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/>
          </p:nvPr>
        </p:nvSpPr>
        <p:spPr>
          <a:xfrm rot="10800000">
            <a:off x="8082410" y="148673"/>
            <a:ext cx="856042" cy="856042"/>
          </a:xfrm>
          <a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C50380E0-4580-E24C-973D-D5962EC11C5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095240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0"/>
          <p:cNvSpPr>
            <a:spLocks noGrp="1"/>
          </p:cNvSpPr>
          <p:nvPr>
            <p:ph type="body" sz="quarter" idx="15"/>
          </p:nvPr>
        </p:nvSpPr>
        <p:spPr>
          <a:xfrm rot="10800000">
            <a:off x="8082410" y="148673"/>
            <a:ext cx="856042" cy="856042"/>
          </a:xfrm>
          <a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50380E0-4580-E24C-973D-D5962EC11C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65541"/>
      </p:ext>
    </p:extLst>
  </p:cSld>
  <p:clrMapOvr>
    <a:masterClrMapping/>
  </p:clrMapOvr>
  <p:transition spd="med">
    <p:fade/>
  </p:transition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0000" y="540000"/>
            <a:ext cx="8064000" cy="428107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ikonet for å legge til et bilde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4651" y="4746217"/>
            <a:ext cx="5486400" cy="53730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/>
          </p:nvPr>
        </p:nvSpPr>
        <p:spPr>
          <a:xfrm rot="10800000">
            <a:off x="8082410" y="148673"/>
            <a:ext cx="856042" cy="856042"/>
          </a:xfrm>
          <a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C50380E0-4580-E24C-973D-D5962EC11C5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0178864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Presentasjonens tittel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CB40-EDC5-0D40-A97A-1E036C7E83E8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41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237"/>
            <a:ext cx="7702550" cy="9525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7112"/>
            <a:ext cx="7091363" cy="377163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28134" y="5369213"/>
            <a:ext cx="3503676" cy="304271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Presentasjonens tittel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80E0-4580-E24C-973D-D5962EC11C52}" type="slidenum">
              <a:rPr/>
              <a:pPr/>
              <a:t>‹#›</a:t>
            </a:fld>
            <a:endParaRPr lang="en-US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 hasCustomPrompt="1"/>
          </p:nvPr>
        </p:nvSpPr>
        <p:spPr>
          <a:xfrm rot="10800000">
            <a:off x="8082410" y="148673"/>
            <a:ext cx="856042" cy="856042"/>
          </a:xfrm>
          <a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2161740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4584700" y="540000"/>
            <a:ext cx="4026765" cy="4281072"/>
          </a:xfrm>
        </p:spPr>
        <p:txBody>
          <a:bodyPr/>
          <a:lstStyle/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237"/>
            <a:ext cx="3393334" cy="9525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3710820" cy="3653160"/>
          </a:xfrm>
        </p:spPr>
        <p:txBody>
          <a:bodyPr/>
          <a:lstStyle>
            <a:lvl1pPr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28134" y="5369213"/>
            <a:ext cx="3503676" cy="304271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Presentasjonens tittel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80E0-4580-E24C-973D-D5962EC11C52}" type="slidenum">
              <a:rPr/>
              <a:pPr/>
              <a:t>‹#›</a:t>
            </a:fld>
            <a:endParaRPr lang="en-US"/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15" hasCustomPrompt="1"/>
          </p:nvPr>
        </p:nvSpPr>
        <p:spPr>
          <a:xfrm rot="10800000">
            <a:off x="8082410" y="148673"/>
            <a:ext cx="856042" cy="856042"/>
          </a:xfrm>
          <a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1596844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0000" y="540000"/>
            <a:ext cx="8064000" cy="42810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4651" y="4746217"/>
            <a:ext cx="5486400" cy="53730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28134" y="5369213"/>
            <a:ext cx="3503676" cy="304271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Presentasjonens tittel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380E0-4580-E24C-973D-D5962EC11C52}" type="slidenum">
              <a:rPr/>
              <a:pPr/>
              <a:t>‹#›</a:t>
            </a:fld>
            <a:endParaRPr lang="en-US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 hasCustomPrompt="1"/>
          </p:nvPr>
        </p:nvSpPr>
        <p:spPr>
          <a:xfrm rot="10800000">
            <a:off x="8082410" y="148673"/>
            <a:ext cx="856042" cy="856042"/>
          </a:xfrm>
          <a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8378433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gradFill rotWithShape="1">
          <a:gsLst>
            <a:gs pos="0">
              <a:srgbClr val="1C50A5"/>
            </a:gs>
            <a:gs pos="100000">
              <a:srgbClr val="17357E"/>
            </a:gs>
          </a:gsLst>
          <a:lin ang="2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NN_PP_blue_star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4" descr="2 stamina_ne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1703388"/>
            <a:ext cx="62992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519" y="3374248"/>
            <a:ext cx="7772399" cy="70644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142895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tel, tekst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85800" y="889000"/>
            <a:ext cx="7772400" cy="5715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half" idx="1"/>
          </p:nvPr>
        </p:nvSpPr>
        <p:spPr>
          <a:xfrm>
            <a:off x="685800" y="1651000"/>
            <a:ext cx="3815862" cy="3429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2338" y="1651000"/>
            <a:ext cx="3815862" cy="34290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3450218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5862" cy="342900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2338" y="1651000"/>
            <a:ext cx="3815862" cy="342900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07866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0000" y="540000"/>
            <a:ext cx="8064000" cy="428107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ikonet for å legge til et bilde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4651" y="4746217"/>
            <a:ext cx="5486400" cy="53730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5227638" y="5368925"/>
            <a:ext cx="3503612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Presentasjonens tittel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804CE-EE3B-5542-8875-352027FAE5FB}" type="slidenum">
              <a:rPr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74" y="264034"/>
            <a:ext cx="732744" cy="73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25800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4584700" y="540000"/>
            <a:ext cx="4026765" cy="4281072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237"/>
            <a:ext cx="3393334" cy="9525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3710820" cy="3653160"/>
          </a:xfrm>
        </p:spPr>
        <p:txBody>
          <a:bodyPr/>
          <a:lstStyle>
            <a:lvl1pPr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E926F-40D3-FC45-B4B2-FA882BE4C8AD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33062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gradFill rotWithShape="1">
          <a:gsLst>
            <a:gs pos="0">
              <a:srgbClr val="1C50A5"/>
            </a:gs>
            <a:gs pos="100000">
              <a:srgbClr val="17357E"/>
            </a:gs>
          </a:gsLst>
          <a:lin ang="2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N_PP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519" y="2255064"/>
            <a:ext cx="7772400" cy="1022309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519" y="3374248"/>
            <a:ext cx="7772399" cy="70644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2832100"/>
            <a:ext cx="3111500" cy="38100"/>
          </a:xfrm>
          <a:prstGeom prst="rect">
            <a:avLst/>
          </a:prstGeom>
        </p:spPr>
      </p:pic>
      <p:pic>
        <p:nvPicPr>
          <p:cNvPr id="7" name="Bilde 6" descr="6 stamina_helse_neg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92" y="5157921"/>
            <a:ext cx="1036340" cy="3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7885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Presentasjonens tittel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CB40-EDC5-0D40-A97A-1E036C7E83E8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730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bg>
      <p:bgPr>
        <a:gradFill rotWithShape="1">
          <a:gsLst>
            <a:gs pos="0">
              <a:srgbClr val="1C50A5"/>
            </a:gs>
            <a:gs pos="100000">
              <a:srgbClr val="17357E"/>
            </a:gs>
          </a:gsLst>
          <a:lin ang="2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N_PP_blue_start_al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68913"/>
            <a:ext cx="15763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519" y="2255064"/>
            <a:ext cx="7772400" cy="1022309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519" y="3374248"/>
            <a:ext cx="7772399" cy="70644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06159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gradFill rotWithShape="1">
          <a:gsLst>
            <a:gs pos="0">
              <a:srgbClr val="1C50A5"/>
            </a:gs>
            <a:gs pos="100000">
              <a:srgbClr val="17357E"/>
            </a:gs>
          </a:gsLst>
          <a:lin ang="2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NN_PP_blue_st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68913"/>
            <a:ext cx="15763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39519" y="2255064"/>
            <a:ext cx="7772400" cy="1022309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39519" y="3374248"/>
            <a:ext cx="7772399" cy="70644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24288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gradFill rotWithShape="1">
          <a:gsLst>
            <a:gs pos="0">
              <a:srgbClr val="1C50A5"/>
            </a:gs>
            <a:gs pos="100000">
              <a:srgbClr val="17357E"/>
            </a:gs>
          </a:gsLst>
          <a:lin ang="2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NN_PP_blue_st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68913"/>
            <a:ext cx="15763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39519" y="2255064"/>
            <a:ext cx="7772400" cy="1022309"/>
          </a:xfrm>
        </p:spPr>
        <p:txBody>
          <a:bodyPr>
            <a:noAutofit/>
          </a:bodyPr>
          <a:lstStyle>
            <a:lvl1pPr algn="ctr">
              <a:defRPr sz="6000" b="1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39519" y="3374248"/>
            <a:ext cx="7772399" cy="70644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52935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gradFill rotWithShape="1">
          <a:gsLst>
            <a:gs pos="0">
              <a:srgbClr val="1C50A5"/>
            </a:gs>
            <a:gs pos="100000">
              <a:srgbClr val="17357E"/>
            </a:gs>
          </a:gsLst>
          <a:lin ang="2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NN_PP_blue_st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4" descr="2 stamina_ne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1703388"/>
            <a:ext cx="62992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519" y="3374248"/>
            <a:ext cx="7772399" cy="70644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312307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lysbil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-6076" y="-1"/>
            <a:ext cx="9144000" cy="5715001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04090" y="4176275"/>
            <a:ext cx="8511183" cy="525052"/>
          </a:xfrm>
        </p:spPr>
        <p:txBody>
          <a:bodyPr anchor="t">
            <a:normAutofit/>
          </a:bodyPr>
          <a:lstStyle>
            <a:lvl1pPr>
              <a:defRPr sz="1600" b="0" cap="all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UNDERTITTEL PÅ PRESENTASJON står her</a:t>
            </a:r>
          </a:p>
        </p:txBody>
      </p:sp>
      <p:sp>
        <p:nvSpPr>
          <p:cNvPr id="13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0167" y="384826"/>
            <a:ext cx="8511182" cy="3769088"/>
          </a:xfrm>
          <a:prstGeom prst="rect">
            <a:avLst/>
          </a:prstGeom>
        </p:spPr>
        <p:txBody>
          <a:bodyPr vert="horz" lIns="72000" tIns="45720" rIns="72000" bIns="45720" rtlCol="0" anchor="b"/>
          <a:lstStyle>
            <a:lvl1pPr algn="l">
              <a:lnSpc>
                <a:spcPct val="80000"/>
              </a:lnSpc>
              <a:defRPr sz="3800" b="1" cap="none">
                <a:solidFill>
                  <a:srgbClr val="000000"/>
                </a:solidFill>
              </a:defRPr>
            </a:lvl1pPr>
          </a:lstStyle>
          <a:p>
            <a:r>
              <a:rPr lang="nb-NO"/>
              <a:t>Tittel på presentasjonen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04090" y="4932687"/>
            <a:ext cx="2133600" cy="304271"/>
          </a:xfrm>
          <a:prstGeom prst="rect">
            <a:avLst/>
          </a:prstGeom>
        </p:spPr>
        <p:txBody>
          <a:bodyPr/>
          <a:lstStyle>
            <a:lvl1pPr>
              <a:defRPr sz="900" kern="900" cap="all" spc="30">
                <a:solidFill>
                  <a:schemeClr val="tx2"/>
                </a:solidFill>
              </a:defRPr>
            </a:lvl1pPr>
          </a:lstStyle>
          <a:p>
            <a:r>
              <a:rPr lang="nb-NO"/>
              <a:t>OSLO  /  </a:t>
            </a:r>
            <a:fld id="{15464741-3AE7-364B-BC83-AB17A8F431C2}" type="datetime3">
              <a:rPr lang="nb-NO" smtClean="0"/>
              <a:pPr/>
              <a:t>2019.03.24</a:t>
            </a:fld>
            <a:r>
              <a:rPr lang="nb-NO"/>
              <a:t>   /</a:t>
            </a:r>
            <a:endParaRPr lang="nb-NO" dirty="0"/>
          </a:p>
        </p:txBody>
      </p:sp>
      <p:pic>
        <p:nvPicPr>
          <p:cNvPr id="15" name="Bilde 14" descr="Stamina_symbol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844" y="316501"/>
            <a:ext cx="2941429" cy="3097526"/>
          </a:xfrm>
          <a:prstGeom prst="rect">
            <a:avLst/>
          </a:prstGeom>
        </p:spPr>
      </p:pic>
      <p:pic>
        <p:nvPicPr>
          <p:cNvPr id="10" name="Bilde 9" descr="Stamina_logo_liggende_pos_RGB[1]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107" y="4918694"/>
            <a:ext cx="971166" cy="31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026044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5306" y="487088"/>
            <a:ext cx="8498053" cy="4681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33661" y="955188"/>
            <a:ext cx="8489698" cy="411346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848688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ellom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quarter" idx="10" hasCustomPrompt="1"/>
          </p:nvPr>
        </p:nvSpPr>
        <p:spPr>
          <a:xfrm>
            <a:off x="410166" y="1227148"/>
            <a:ext cx="8345357" cy="2926764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3600" b="1" spc="90"/>
            </a:lvl1pPr>
          </a:lstStyle>
          <a:p>
            <a:r>
              <a:rPr lang="nb-NO" dirty="0"/>
              <a:t>Tittel på mellomark</a:t>
            </a:r>
          </a:p>
        </p:txBody>
      </p:sp>
    </p:spTree>
    <p:extLst>
      <p:ext uri="{BB962C8B-B14F-4D97-AF65-F5344CB8AC3E}">
        <p14:creationId xmlns:p14="http://schemas.microsoft.com/office/powerpoint/2010/main" val="830413714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bilde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41916" y="1192086"/>
            <a:ext cx="5581443" cy="3891666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presentasjonen</a:t>
            </a:r>
            <a:endParaRPr lang="nb-NO" dirty="0"/>
          </a:p>
        </p:txBody>
      </p:sp>
      <p:sp>
        <p:nvSpPr>
          <p:cNvPr id="8" name="Plassholder for bilde 2"/>
          <p:cNvSpPr>
            <a:spLocks noGrp="1"/>
          </p:cNvSpPr>
          <p:nvPr>
            <p:ph type="pic" idx="12"/>
          </p:nvPr>
        </p:nvSpPr>
        <p:spPr>
          <a:xfrm>
            <a:off x="110113" y="1121963"/>
            <a:ext cx="3023183" cy="396178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40428379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hjerte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41916" y="1691710"/>
            <a:ext cx="5581443" cy="339204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presentasjonen</a:t>
            </a:r>
            <a:endParaRPr lang="nb-NO" dirty="0"/>
          </a:p>
        </p:txBody>
      </p:sp>
      <p:pic>
        <p:nvPicPr>
          <p:cNvPr id="9" name="Plassholder for 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21" b="-12421"/>
          <a:stretch>
            <a:fillRect/>
          </a:stretch>
        </p:blipFill>
        <p:spPr>
          <a:xfrm>
            <a:off x="467481" y="1411401"/>
            <a:ext cx="2472564" cy="296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87716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2"/>
          <p:cNvSpPr>
            <a:spLocks noGrp="1"/>
          </p:cNvSpPr>
          <p:nvPr>
            <p:ph type="pic" idx="12"/>
          </p:nvPr>
        </p:nvSpPr>
        <p:spPr>
          <a:xfrm>
            <a:off x="110112" y="529146"/>
            <a:ext cx="8948550" cy="45613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45899" y="816925"/>
            <a:ext cx="3876931" cy="235794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 i="1" kern="1400" spc="5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582978400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Presentasjonens tittel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CB40-EDC5-0D40-A97A-1E036C7E83E8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29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1727660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 descr="Stamina_symbol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63" y="623285"/>
            <a:ext cx="2941429" cy="3097526"/>
          </a:xfrm>
          <a:prstGeom prst="rect">
            <a:avLst/>
          </a:prstGeom>
        </p:spPr>
      </p:pic>
      <p:pic>
        <p:nvPicPr>
          <p:cNvPr id="10" name="Bilde 9" descr="Stamina_strip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8" y="5206280"/>
            <a:ext cx="8955024" cy="399627"/>
          </a:xfrm>
          <a:prstGeom prst="rect">
            <a:avLst/>
          </a:prstGeom>
        </p:spPr>
      </p:pic>
      <p:sp>
        <p:nvSpPr>
          <p:cNvPr id="16" name="Tittel 1"/>
          <p:cNvSpPr txBox="1">
            <a:spLocks/>
          </p:cNvSpPr>
          <p:nvPr/>
        </p:nvSpPr>
        <p:spPr>
          <a:xfrm>
            <a:off x="404090" y="3852294"/>
            <a:ext cx="8414537" cy="5250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400" b="0" kern="1200" cap="none" spc="5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Takk for oppmerksomheten</a:t>
            </a:r>
          </a:p>
        </p:txBody>
      </p:sp>
    </p:spTree>
    <p:extLst>
      <p:ext uri="{BB962C8B-B14F-4D97-AF65-F5344CB8AC3E}">
        <p14:creationId xmlns:p14="http://schemas.microsoft.com/office/powerpoint/2010/main" val="684618695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ste side - redigerba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404090" y="3852380"/>
            <a:ext cx="8414537" cy="525052"/>
          </a:xfrm>
        </p:spPr>
        <p:txBody>
          <a:bodyPr anchor="t">
            <a:normAutofit/>
          </a:bodyPr>
          <a:lstStyle>
            <a:lvl1pPr algn="ctr">
              <a:defRPr sz="2400" b="0" cap="none">
                <a:solidFill>
                  <a:schemeClr val="tx2"/>
                </a:solidFill>
              </a:defRPr>
            </a:lvl1pPr>
          </a:lstStyle>
          <a:p>
            <a:r>
              <a:rPr lang="nb-NO" dirty="0"/>
              <a:t>Takk for oppmerksomheten</a:t>
            </a:r>
          </a:p>
        </p:txBody>
      </p:sp>
      <p:pic>
        <p:nvPicPr>
          <p:cNvPr id="8" name="Bilde 7" descr="Stamina_symbol_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63" y="623285"/>
            <a:ext cx="2941429" cy="309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263245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tellysbilde">
    <p:bg>
      <p:bgPr>
        <a:gradFill rotWithShape="1">
          <a:gsLst>
            <a:gs pos="0">
              <a:srgbClr val="1C50A5"/>
            </a:gs>
            <a:gs pos="100000">
              <a:srgbClr val="17357E"/>
            </a:gs>
          </a:gsLst>
          <a:lin ang="2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519" y="2036070"/>
            <a:ext cx="7772400" cy="1225021"/>
          </a:xfrm>
        </p:spPr>
        <p:txBody>
          <a:bodyPr>
            <a:normAutofit/>
          </a:bodyPr>
          <a:lstStyle>
            <a:lvl1pPr>
              <a:defRPr sz="3800" b="1">
                <a:solidFill>
                  <a:srgbClr val="FFFFFF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942" y="2902069"/>
            <a:ext cx="7807348" cy="706440"/>
          </a:xfrm>
        </p:spPr>
        <p:txBody>
          <a:bodyPr>
            <a:norm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9DB0D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626475" y="5360988"/>
            <a:ext cx="433388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0380E0-4580-E24C-973D-D5962EC11C52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Picture 9" descr="symbol_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570" y="1696418"/>
            <a:ext cx="1870672" cy="1870672"/>
          </a:xfrm>
          <a:prstGeom prst="rect">
            <a:avLst/>
          </a:prstGeom>
          <a:effectLst>
            <a:outerShdw blurRad="5080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Connector 13"/>
          <p:cNvCxnSpPr/>
          <p:nvPr userDrawn="1"/>
        </p:nvCxnSpPr>
        <p:spPr>
          <a:xfrm>
            <a:off x="-71438" y="5361883"/>
            <a:ext cx="9271001" cy="0"/>
          </a:xfrm>
          <a:prstGeom prst="line">
            <a:avLst/>
          </a:prstGeom>
          <a:ln w="9525" cmpd="sng">
            <a:solidFill>
              <a:schemeClr val="bg1">
                <a:alpha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1125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5862" cy="342900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2338" y="1651000"/>
            <a:ext cx="3815862" cy="3429000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6078667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237"/>
            <a:ext cx="7702550" cy="9525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7112"/>
            <a:ext cx="7091363" cy="377163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 rot="10800000">
            <a:off x="8082410" y="148673"/>
            <a:ext cx="856042" cy="856042"/>
          </a:xfrm>
          <a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626475" y="5360988"/>
            <a:ext cx="433388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0380E0-4580-E24C-973D-D5962EC11C5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523118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237"/>
            <a:ext cx="7702550" cy="9525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7112"/>
            <a:ext cx="7091363" cy="377163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 rot="10800000">
            <a:off x="8082410" y="148673"/>
            <a:ext cx="856042" cy="856042"/>
          </a:xfrm>
          <a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626475" y="5360988"/>
            <a:ext cx="433388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0380E0-4580-E24C-973D-D5962EC11C5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523118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237"/>
            <a:ext cx="7702550" cy="9525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7112"/>
            <a:ext cx="7091363" cy="377163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 rot="10800000">
            <a:off x="8082410" y="148673"/>
            <a:ext cx="856042" cy="856042"/>
          </a:xfrm>
          <a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8626475" y="5360988"/>
            <a:ext cx="433388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0380E0-4580-E24C-973D-D5962EC11C52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523118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4584700" y="540000"/>
            <a:ext cx="4026765" cy="4281072"/>
          </a:xfrm>
        </p:spPr>
        <p:txBody>
          <a:bodyPr rtlCol="0">
            <a:normAutofit/>
          </a:bodyPr>
          <a:lstStyle/>
          <a:p>
            <a:pPr lvl="0"/>
            <a:r>
              <a:rPr lang="nb-NO" noProof="0"/>
              <a:t>Klikk ikonet for å legge til et bilde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1237"/>
            <a:ext cx="3393334" cy="9525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3710820" cy="3653160"/>
          </a:xfrm>
        </p:spPr>
        <p:txBody>
          <a:bodyPr/>
          <a:lstStyle>
            <a:lvl1pPr>
              <a:lnSpc>
                <a:spcPts val="2400"/>
              </a:lnSpc>
              <a:spcBef>
                <a:spcPts val="500"/>
              </a:spcBef>
              <a:spcAft>
                <a:spcPts val="500"/>
              </a:spcAft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>
          <a:xfrm>
            <a:off x="8626475" y="5360988"/>
            <a:ext cx="433388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E926F-40D3-FC45-B4B2-FA882BE4C8AD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3306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Presentasjonens tittel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CB40-EDC5-0D40-A97A-1E036C7E83E8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734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gradFill rotWithShape="1">
          <a:gsLst>
            <a:gs pos="0">
              <a:srgbClr val="1C50A5"/>
            </a:gs>
            <a:gs pos="100000">
              <a:srgbClr val="17357E"/>
            </a:gs>
          </a:gsLst>
          <a:lin ang="2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NN_PP_blue_start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e 4" descr="2 stamina_neg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800" y="1703388"/>
            <a:ext cx="62992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519" y="3374248"/>
            <a:ext cx="7772399" cy="706440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142895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Presentasjonens tittel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CB40-EDC5-0D40-A97A-1E036C7E83E8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41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Presentasjonens tittel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CB40-EDC5-0D40-A97A-1E036C7E83E8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63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Presentasjonens tittel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CB40-EDC5-0D40-A97A-1E036C7E83E8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2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Presentasjonens tittel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CB40-EDC5-0D40-A97A-1E036C7E83E8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29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Presentasjonens tittel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1CB40-EDC5-0D40-A97A-1E036C7E83E8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58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7938" y="5370513"/>
            <a:ext cx="9180513" cy="358775"/>
          </a:xfrm>
          <a:prstGeom prst="rect">
            <a:avLst/>
          </a:prstGeom>
          <a:solidFill>
            <a:srgbClr val="1C50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097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11250"/>
            <a:ext cx="81470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26475" y="5360988"/>
            <a:ext cx="433388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50380E0-4580-E24C-973D-D5962EC11C5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9451975" y="4830763"/>
            <a:ext cx="539750" cy="5397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32" name="Bilde 10" descr="2 stamina_neg.eps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5286375"/>
            <a:ext cx="159543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50" r:id="rId10"/>
    <p:sldLayoutId id="2147483652" r:id="rId11"/>
    <p:sldLayoutId id="2147483672" r:id="rId12"/>
    <p:sldLayoutId id="2147483699" r:id="rId13"/>
    <p:sldLayoutId id="2147483700" r:id="rId14"/>
    <p:sldLayoutId id="2147483701" r:id="rId15"/>
    <p:sldLayoutId id="2147483702" r:id="rId16"/>
    <p:sldLayoutId id="2147483703" r:id="rId17"/>
  </p:sldLayoutIdLst>
  <p:transition spd="med">
    <p:fade/>
  </p:transition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rgbClr val="1C50A5"/>
          </a:solidFill>
          <a:latin typeface="Trebuchet MS"/>
          <a:ea typeface="ヒラギノ角ゴ Pro W3" charset="0"/>
          <a:cs typeface="Trebuchet M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C50A5"/>
          </a:solidFill>
          <a:latin typeface="Trebuchet MS" charset="0"/>
          <a:ea typeface="ヒラギノ角ゴ Pro W3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C50A5"/>
          </a:solidFill>
          <a:latin typeface="Trebuchet MS" charset="0"/>
          <a:ea typeface="ヒラギノ角ゴ Pro W3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C50A5"/>
          </a:solidFill>
          <a:latin typeface="Trebuchet MS" charset="0"/>
          <a:ea typeface="ヒラギノ角ゴ Pro W3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C50A5"/>
          </a:solidFill>
          <a:latin typeface="Trebuchet MS" charset="0"/>
          <a:ea typeface="ヒラギノ角ゴ Pro W3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C50A5"/>
          </a:solidFill>
          <a:latin typeface="Trebuchet MS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C50A5"/>
          </a:solidFill>
          <a:latin typeface="Trebuchet MS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C50A5"/>
          </a:solidFill>
          <a:latin typeface="Trebuchet MS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C50A5"/>
          </a:solidFill>
          <a:latin typeface="Trebuchet MS" charset="0"/>
          <a:ea typeface="ヒラギノ角ゴ Pro W3" charset="0"/>
        </a:defRPr>
      </a:lvl9pPr>
    </p:titleStyle>
    <p:bodyStyle>
      <a:lvl1pPr marL="269875" indent="-269875" algn="l" defTabSz="457200" rtl="0" eaLnBrk="1" fontAlgn="base" hangingPunct="1">
        <a:lnSpc>
          <a:spcPts val="2700"/>
        </a:lnSpc>
        <a:spcBef>
          <a:spcPts val="600"/>
        </a:spcBef>
        <a:spcAft>
          <a:spcPts val="600"/>
        </a:spcAft>
        <a:buClr>
          <a:srgbClr val="1C50A5"/>
        </a:buClr>
        <a:buFont typeface="Wingdings" charset="0"/>
        <a:buChar char="§"/>
        <a:defRPr sz="1900" kern="1200">
          <a:solidFill>
            <a:srgbClr val="404040"/>
          </a:solidFill>
          <a:latin typeface="Trebuchet MS"/>
          <a:ea typeface="ヒラギノ角ゴ Pro W3" charset="0"/>
          <a:cs typeface="Trebuchet MS"/>
        </a:defRPr>
      </a:lvl1pPr>
      <a:lvl2pPr marL="742950" indent="-285750" algn="l" defTabSz="457200" rtl="0" eaLnBrk="1" fontAlgn="base" hangingPunct="1">
        <a:lnSpc>
          <a:spcPts val="2800"/>
        </a:lnSpc>
        <a:spcBef>
          <a:spcPts val="700"/>
        </a:spcBef>
        <a:spcAft>
          <a:spcPts val="700"/>
        </a:spcAft>
        <a:buFont typeface="Arial" charset="0"/>
        <a:buChar char="–"/>
        <a:defRPr sz="1600" kern="1200">
          <a:solidFill>
            <a:schemeClr val="tx1"/>
          </a:solidFill>
          <a:latin typeface="Trebuchet MS"/>
          <a:ea typeface="ヒラギノ角ゴ Pro W3" charset="0"/>
          <a:cs typeface="Trebuchet MS"/>
        </a:defRPr>
      </a:lvl2pPr>
      <a:lvl3pPr marL="1143000" indent="-228600" algn="l" defTabSz="457200" rtl="0" eaLnBrk="1" fontAlgn="base" hangingPunct="1">
        <a:lnSpc>
          <a:spcPts val="2800"/>
        </a:lnSpc>
        <a:spcBef>
          <a:spcPts val="700"/>
        </a:spcBef>
        <a:spcAft>
          <a:spcPts val="700"/>
        </a:spcAft>
        <a:buFont typeface="Arial" charset="0"/>
        <a:buChar char="•"/>
        <a:defRPr sz="1600" kern="1200">
          <a:solidFill>
            <a:schemeClr val="tx1"/>
          </a:solidFill>
          <a:latin typeface="Trebuchet MS"/>
          <a:ea typeface="ヒラギノ角ゴ Pro W3" charset="0"/>
          <a:cs typeface="Trebuchet MS"/>
        </a:defRPr>
      </a:lvl3pPr>
      <a:lvl4pPr marL="1600200" indent="-228600" algn="l" defTabSz="457200" rtl="0" eaLnBrk="1" fontAlgn="base" hangingPunct="1">
        <a:lnSpc>
          <a:spcPts val="2800"/>
        </a:lnSpc>
        <a:spcBef>
          <a:spcPts val="700"/>
        </a:spcBef>
        <a:spcAft>
          <a:spcPts val="700"/>
        </a:spcAft>
        <a:buFont typeface="Arial" charset="0"/>
        <a:buChar char="–"/>
        <a:defRPr sz="1600" kern="1200">
          <a:solidFill>
            <a:schemeClr val="tx1"/>
          </a:solidFill>
          <a:latin typeface="Trebuchet MS"/>
          <a:ea typeface="ヒラギノ角ゴ Pro W3" charset="0"/>
          <a:cs typeface="Trebuchet MS"/>
        </a:defRPr>
      </a:lvl4pPr>
      <a:lvl5pPr marL="2057400" indent="-228600" algn="l" defTabSz="457200" rtl="0" eaLnBrk="1" fontAlgn="base" hangingPunct="1">
        <a:lnSpc>
          <a:spcPts val="2800"/>
        </a:lnSpc>
        <a:spcBef>
          <a:spcPts val="700"/>
        </a:spcBef>
        <a:spcAft>
          <a:spcPts val="700"/>
        </a:spcAft>
        <a:buFont typeface="Arial" charset="0"/>
        <a:buChar char="»"/>
        <a:defRPr sz="1600" kern="1200">
          <a:solidFill>
            <a:schemeClr val="tx1"/>
          </a:solidFill>
          <a:latin typeface="Trebuchet MS"/>
          <a:ea typeface="ヒラギノ角ゴ Pro W3" charset="0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097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11250"/>
            <a:ext cx="81470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2052" name="Picture 8" descr="signature_staminahot_ne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5348288"/>
            <a:ext cx="12334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</p:sldLayoutIdLst>
  <p:transition spd="med">
    <p:fade/>
  </p:transition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rgbClr val="1C50A5"/>
          </a:solidFill>
          <a:latin typeface="Trebuchet MS"/>
          <a:ea typeface="ヒラギノ角ゴ Pro W3" charset="0"/>
          <a:cs typeface="Trebuchet M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C50A5"/>
          </a:solidFill>
          <a:latin typeface="Trebuchet MS" charset="0"/>
          <a:ea typeface="ヒラギノ角ゴ Pro W3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C50A5"/>
          </a:solidFill>
          <a:latin typeface="Trebuchet MS" charset="0"/>
          <a:ea typeface="ヒラギノ角ゴ Pro W3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C50A5"/>
          </a:solidFill>
          <a:latin typeface="Trebuchet MS" charset="0"/>
          <a:ea typeface="ヒラギノ角ゴ Pro W3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C50A5"/>
          </a:solidFill>
          <a:latin typeface="Trebuchet MS" charset="0"/>
          <a:ea typeface="ヒラギノ角ゴ Pro W3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C50A5"/>
          </a:solidFill>
          <a:latin typeface="Trebuchet MS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C50A5"/>
          </a:solidFill>
          <a:latin typeface="Trebuchet MS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C50A5"/>
          </a:solidFill>
          <a:latin typeface="Trebuchet MS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C50A5"/>
          </a:solidFill>
          <a:latin typeface="Trebuchet MS" charset="0"/>
          <a:ea typeface="ヒラギノ角ゴ Pro W3" charset="0"/>
        </a:defRPr>
      </a:lvl9pPr>
    </p:titleStyle>
    <p:bodyStyle>
      <a:lvl1pPr marL="269875" indent="-269875" algn="l" defTabSz="457200" rtl="0" eaLnBrk="1" fontAlgn="base" hangingPunct="1">
        <a:lnSpc>
          <a:spcPts val="2700"/>
        </a:lnSpc>
        <a:spcBef>
          <a:spcPts val="600"/>
        </a:spcBef>
        <a:spcAft>
          <a:spcPts val="600"/>
        </a:spcAft>
        <a:buClr>
          <a:srgbClr val="1C50A5"/>
        </a:buClr>
        <a:buFont typeface="Wingdings" charset="0"/>
        <a:buChar char="§"/>
        <a:defRPr sz="1900" kern="1200">
          <a:solidFill>
            <a:srgbClr val="404040"/>
          </a:solidFill>
          <a:latin typeface="Trebuchet MS"/>
          <a:ea typeface="ヒラギノ角ゴ Pro W3" charset="0"/>
          <a:cs typeface="Trebuchet MS"/>
        </a:defRPr>
      </a:lvl1pPr>
      <a:lvl2pPr marL="742950" indent="-285750" algn="l" defTabSz="457200" rtl="0" eaLnBrk="1" fontAlgn="base" hangingPunct="1">
        <a:lnSpc>
          <a:spcPts val="2800"/>
        </a:lnSpc>
        <a:spcBef>
          <a:spcPts val="700"/>
        </a:spcBef>
        <a:spcAft>
          <a:spcPts val="700"/>
        </a:spcAft>
        <a:buFont typeface="Arial" charset="0"/>
        <a:buChar char="–"/>
        <a:defRPr sz="1600" kern="1200">
          <a:solidFill>
            <a:schemeClr val="tx1"/>
          </a:solidFill>
          <a:latin typeface="Trebuchet MS"/>
          <a:ea typeface="ヒラギノ角ゴ Pro W3" charset="0"/>
          <a:cs typeface="Trebuchet MS"/>
        </a:defRPr>
      </a:lvl2pPr>
      <a:lvl3pPr marL="1143000" indent="-228600" algn="l" defTabSz="457200" rtl="0" eaLnBrk="1" fontAlgn="base" hangingPunct="1">
        <a:lnSpc>
          <a:spcPts val="2800"/>
        </a:lnSpc>
        <a:spcBef>
          <a:spcPts val="700"/>
        </a:spcBef>
        <a:spcAft>
          <a:spcPts val="700"/>
        </a:spcAft>
        <a:buFont typeface="Arial" charset="0"/>
        <a:buChar char="•"/>
        <a:defRPr sz="1600" kern="1200">
          <a:solidFill>
            <a:schemeClr val="tx1"/>
          </a:solidFill>
          <a:latin typeface="Trebuchet MS"/>
          <a:ea typeface="ヒラギノ角ゴ Pro W3" charset="0"/>
          <a:cs typeface="Trebuchet MS"/>
        </a:defRPr>
      </a:lvl3pPr>
      <a:lvl4pPr marL="1600200" indent="-228600" algn="l" defTabSz="457200" rtl="0" eaLnBrk="1" fontAlgn="base" hangingPunct="1">
        <a:lnSpc>
          <a:spcPts val="2800"/>
        </a:lnSpc>
        <a:spcBef>
          <a:spcPts val="700"/>
        </a:spcBef>
        <a:spcAft>
          <a:spcPts val="700"/>
        </a:spcAft>
        <a:buFont typeface="Arial" charset="0"/>
        <a:buChar char="–"/>
        <a:defRPr sz="1600" kern="1200">
          <a:solidFill>
            <a:schemeClr val="tx1"/>
          </a:solidFill>
          <a:latin typeface="Trebuchet MS"/>
          <a:ea typeface="ヒラギノ角ゴ Pro W3" charset="0"/>
          <a:cs typeface="Trebuchet MS"/>
        </a:defRPr>
      </a:lvl4pPr>
      <a:lvl5pPr marL="2057400" indent="-228600" algn="l" defTabSz="457200" rtl="0" eaLnBrk="1" fontAlgn="base" hangingPunct="1">
        <a:lnSpc>
          <a:spcPts val="2800"/>
        </a:lnSpc>
        <a:spcBef>
          <a:spcPts val="700"/>
        </a:spcBef>
        <a:spcAft>
          <a:spcPts val="700"/>
        </a:spcAft>
        <a:buFont typeface="Arial" charset="0"/>
        <a:buChar char="»"/>
        <a:defRPr sz="1600" kern="1200">
          <a:solidFill>
            <a:schemeClr val="tx1"/>
          </a:solidFill>
          <a:latin typeface="Trebuchet MS"/>
          <a:ea typeface="ヒラギノ角ゴ Pro W3" charset="0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0975"/>
            <a:ext cx="82296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11250"/>
            <a:ext cx="814705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ransition spd="med">
    <p:fade/>
  </p:transition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rgbClr val="1C50A5"/>
          </a:solidFill>
          <a:latin typeface="Trebuchet MS"/>
          <a:ea typeface="ヒラギノ角ゴ Pro W3" charset="0"/>
          <a:cs typeface="Trebuchet M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C50A5"/>
          </a:solidFill>
          <a:latin typeface="Trebuchet MS" charset="0"/>
          <a:ea typeface="ヒラギノ角ゴ Pro W3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C50A5"/>
          </a:solidFill>
          <a:latin typeface="Trebuchet MS" charset="0"/>
          <a:ea typeface="ヒラギノ角ゴ Pro W3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C50A5"/>
          </a:solidFill>
          <a:latin typeface="Trebuchet MS" charset="0"/>
          <a:ea typeface="ヒラギノ角ゴ Pro W3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C50A5"/>
          </a:solidFill>
          <a:latin typeface="Trebuchet MS" charset="0"/>
          <a:ea typeface="ヒラギノ角ゴ Pro W3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C50A5"/>
          </a:solidFill>
          <a:latin typeface="Trebuchet MS" charset="0"/>
          <a:ea typeface="ヒラギノ角ゴ Pro W3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C50A5"/>
          </a:solidFill>
          <a:latin typeface="Trebuchet MS" charset="0"/>
          <a:ea typeface="ヒラギノ角ゴ Pro W3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C50A5"/>
          </a:solidFill>
          <a:latin typeface="Trebuchet MS" charset="0"/>
          <a:ea typeface="ヒラギノ角ゴ Pro W3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1C50A5"/>
          </a:solidFill>
          <a:latin typeface="Trebuchet MS" charset="0"/>
          <a:ea typeface="ヒラギノ角ゴ Pro W3" charset="0"/>
        </a:defRPr>
      </a:lvl9pPr>
    </p:titleStyle>
    <p:bodyStyle>
      <a:lvl1pPr marL="269875" indent="-269875" algn="l" defTabSz="457200" rtl="0" eaLnBrk="1" fontAlgn="base" hangingPunct="1">
        <a:lnSpc>
          <a:spcPts val="2700"/>
        </a:lnSpc>
        <a:spcBef>
          <a:spcPts val="600"/>
        </a:spcBef>
        <a:spcAft>
          <a:spcPts val="600"/>
        </a:spcAft>
        <a:buClr>
          <a:srgbClr val="1C50A5"/>
        </a:buClr>
        <a:buFont typeface="Wingdings" charset="0"/>
        <a:buChar char="§"/>
        <a:defRPr sz="1900" kern="1200">
          <a:solidFill>
            <a:srgbClr val="404040"/>
          </a:solidFill>
          <a:latin typeface="Trebuchet MS"/>
          <a:ea typeface="ヒラギノ角ゴ Pro W3" charset="0"/>
          <a:cs typeface="Trebuchet MS"/>
        </a:defRPr>
      </a:lvl1pPr>
      <a:lvl2pPr marL="742950" indent="-285750" algn="l" defTabSz="457200" rtl="0" eaLnBrk="1" fontAlgn="base" hangingPunct="1">
        <a:lnSpc>
          <a:spcPts val="2800"/>
        </a:lnSpc>
        <a:spcBef>
          <a:spcPts val="700"/>
        </a:spcBef>
        <a:spcAft>
          <a:spcPts val="700"/>
        </a:spcAft>
        <a:buFont typeface="Arial" charset="0"/>
        <a:buChar char="–"/>
        <a:defRPr sz="1600" kern="1200">
          <a:solidFill>
            <a:schemeClr val="tx1"/>
          </a:solidFill>
          <a:latin typeface="Trebuchet MS"/>
          <a:ea typeface="ヒラギノ角ゴ Pro W3" charset="0"/>
          <a:cs typeface="Trebuchet MS"/>
        </a:defRPr>
      </a:lvl2pPr>
      <a:lvl3pPr marL="1143000" indent="-228600" algn="l" defTabSz="457200" rtl="0" eaLnBrk="1" fontAlgn="base" hangingPunct="1">
        <a:lnSpc>
          <a:spcPts val="2800"/>
        </a:lnSpc>
        <a:spcBef>
          <a:spcPts val="700"/>
        </a:spcBef>
        <a:spcAft>
          <a:spcPts val="700"/>
        </a:spcAft>
        <a:buFont typeface="Arial" charset="0"/>
        <a:buChar char="•"/>
        <a:defRPr sz="1600" kern="1200">
          <a:solidFill>
            <a:schemeClr val="tx1"/>
          </a:solidFill>
          <a:latin typeface="Trebuchet MS"/>
          <a:ea typeface="ヒラギノ角ゴ Pro W3" charset="0"/>
          <a:cs typeface="Trebuchet MS"/>
        </a:defRPr>
      </a:lvl3pPr>
      <a:lvl4pPr marL="1600200" indent="-228600" algn="l" defTabSz="457200" rtl="0" eaLnBrk="1" fontAlgn="base" hangingPunct="1">
        <a:lnSpc>
          <a:spcPts val="2800"/>
        </a:lnSpc>
        <a:spcBef>
          <a:spcPts val="700"/>
        </a:spcBef>
        <a:spcAft>
          <a:spcPts val="700"/>
        </a:spcAft>
        <a:buFont typeface="Arial" charset="0"/>
        <a:buChar char="–"/>
        <a:defRPr sz="1600" kern="1200">
          <a:solidFill>
            <a:schemeClr val="tx1"/>
          </a:solidFill>
          <a:latin typeface="Trebuchet MS"/>
          <a:ea typeface="ヒラギノ角ゴ Pro W3" charset="0"/>
          <a:cs typeface="Trebuchet MS"/>
        </a:defRPr>
      </a:lvl4pPr>
      <a:lvl5pPr marL="2057400" indent="-228600" algn="l" defTabSz="457200" rtl="0" eaLnBrk="1" fontAlgn="base" hangingPunct="1">
        <a:lnSpc>
          <a:spcPts val="2800"/>
        </a:lnSpc>
        <a:spcBef>
          <a:spcPts val="700"/>
        </a:spcBef>
        <a:spcAft>
          <a:spcPts val="700"/>
        </a:spcAft>
        <a:buFont typeface="Arial" charset="0"/>
        <a:buChar char="»"/>
        <a:defRPr sz="1600" kern="1200">
          <a:solidFill>
            <a:schemeClr val="tx1"/>
          </a:solidFill>
          <a:latin typeface="Trebuchet MS"/>
          <a:ea typeface="ヒラギノ角ゴ Pro W3" charset="0"/>
          <a:cs typeface="Trebuchet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Stamina_stripe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88" y="5206280"/>
            <a:ext cx="8955024" cy="399627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25306" y="487088"/>
            <a:ext cx="8498053" cy="4681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33661" y="955188"/>
            <a:ext cx="8489698" cy="41199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Plassholder for lysbildenummer 5"/>
          <p:cNvSpPr txBox="1">
            <a:spLocks/>
          </p:cNvSpPr>
          <p:nvPr/>
        </p:nvSpPr>
        <p:spPr>
          <a:xfrm>
            <a:off x="8314349" y="5374641"/>
            <a:ext cx="737896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457200" rtl="0" eaLnBrk="1" latinLnBrk="0" hangingPunct="1">
              <a:defRPr sz="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500" b="0" dirty="0">
                <a:solidFill>
                  <a:srgbClr val="FFFFFF"/>
                </a:solidFill>
              </a:rPr>
              <a:t>/</a:t>
            </a:r>
            <a:r>
              <a:rPr lang="nb-NO" sz="500" dirty="0">
                <a:solidFill>
                  <a:srgbClr val="FFFFFF"/>
                </a:solidFill>
              </a:rPr>
              <a:t>    SIDE </a:t>
            </a:r>
            <a:fld id="{A0F4F32D-A8B2-4140-A64D-42F8144E29CF}" type="slidenum">
              <a:rPr lang="nb-NO" sz="500" smtClean="0">
                <a:solidFill>
                  <a:srgbClr val="FFFFFF"/>
                </a:solidFill>
              </a:rPr>
              <a:pPr/>
              <a:t>‹#›</a:t>
            </a:fld>
            <a:r>
              <a:rPr lang="nb-NO" sz="500" dirty="0">
                <a:solidFill>
                  <a:srgbClr val="FFFFFF"/>
                </a:solidFill>
              </a:rPr>
              <a:t> </a:t>
            </a:r>
            <a:endParaRPr lang="nb-NO" sz="500" b="0" dirty="0">
              <a:solidFill>
                <a:srgbClr val="FFFFFF"/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883960" y="5382645"/>
            <a:ext cx="383167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0" cap="all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Presentasjonens tittel</a:t>
            </a:r>
          </a:p>
        </p:txBody>
      </p:sp>
      <p:pic>
        <p:nvPicPr>
          <p:cNvPr id="9" name="Bilde 8" descr="Stamina_logo_liggende_pos_RGB[1]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652" y="74112"/>
            <a:ext cx="971166" cy="31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6" r:id="rId11"/>
    <p:sldLayoutId id="2147483717" r:id="rId12"/>
    <p:sldLayoutId id="2147483718" r:id="rId13"/>
    <p:sldLayoutId id="2147483719" r:id="rId14"/>
    <p:sldLayoutId id="2147483724" r:id="rId15"/>
    <p:sldLayoutId id="2147483726" r:id="rId16"/>
    <p:sldLayoutId id="2147483728" r:id="rId17"/>
  </p:sldLayoutIdLst>
  <p:transition spd="med">
    <p:fade/>
  </p:transition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2400" kern="1200" spc="5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457200" rtl="0" eaLnBrk="1" latinLnBrk="0" hangingPunct="1">
        <a:spcBef>
          <a:spcPct val="20000"/>
        </a:spcBef>
        <a:buSzPct val="115000"/>
        <a:buFont typeface="Arial"/>
        <a:buChar char="•"/>
        <a:defRPr sz="1600" kern="1200" spc="50">
          <a:solidFill>
            <a:schemeClr val="tx2"/>
          </a:solidFill>
          <a:latin typeface="+mn-lt"/>
          <a:ea typeface="+mn-ea"/>
          <a:cs typeface="+mn-cs"/>
        </a:defRPr>
      </a:lvl1pPr>
      <a:lvl2pPr marL="432000" indent="-234000" algn="l" defTabSz="457200" rtl="0" eaLnBrk="1" latinLnBrk="0" hangingPunct="1">
        <a:spcBef>
          <a:spcPct val="20000"/>
        </a:spcBef>
        <a:buFont typeface="Arial"/>
        <a:buChar char="–"/>
        <a:defRPr sz="1400" kern="1200" spc="50">
          <a:solidFill>
            <a:schemeClr val="tx2"/>
          </a:solidFill>
          <a:latin typeface="+mn-lt"/>
          <a:ea typeface="+mn-ea"/>
          <a:cs typeface="+mn-cs"/>
        </a:defRPr>
      </a:lvl2pPr>
      <a:lvl3pPr marL="640800" indent="-216000" algn="l" defTabSz="457200" rtl="0" eaLnBrk="1" latinLnBrk="0" hangingPunct="1">
        <a:spcBef>
          <a:spcPct val="20000"/>
        </a:spcBef>
        <a:buFont typeface="Arial"/>
        <a:buChar char="•"/>
        <a:defRPr sz="1200" kern="1200" spc="50">
          <a:solidFill>
            <a:schemeClr val="tx2"/>
          </a:solidFill>
          <a:latin typeface="+mn-lt"/>
          <a:ea typeface="+mn-ea"/>
          <a:cs typeface="+mn-cs"/>
        </a:defRPr>
      </a:lvl3pPr>
      <a:lvl4pPr marL="846000" indent="-194400" algn="l" defTabSz="457200" rtl="0" eaLnBrk="1" latinLnBrk="0" hangingPunct="1">
        <a:spcBef>
          <a:spcPct val="20000"/>
        </a:spcBef>
        <a:buFont typeface="Arial"/>
        <a:buChar char="–"/>
        <a:defRPr sz="1100" kern="1200" spc="50">
          <a:solidFill>
            <a:schemeClr val="tx2"/>
          </a:solidFill>
          <a:latin typeface="+mn-lt"/>
          <a:ea typeface="+mn-ea"/>
          <a:cs typeface="+mn-cs"/>
        </a:defRPr>
      </a:lvl4pPr>
      <a:lvl5pPr marL="1051200" indent="-194400" algn="l" defTabSz="457200" rtl="0" eaLnBrk="1" latinLnBrk="0" hangingPunct="1">
        <a:spcBef>
          <a:spcPct val="20000"/>
        </a:spcBef>
        <a:buFont typeface="Arial"/>
        <a:buChar char="»"/>
        <a:defRPr sz="1000" kern="1200" spc="5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41.PNG"/><Relationship Id="rId4" Type="http://schemas.openxmlformats.org/officeDocument/2006/relationships/image" Target="../media/image4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7.jpg"/><Relationship Id="rId11" Type="http://schemas.openxmlformats.org/officeDocument/2006/relationships/image" Target="../media/image32.jpg"/><Relationship Id="rId5" Type="http://schemas.openxmlformats.org/officeDocument/2006/relationships/image" Target="../media/image26.jpg"/><Relationship Id="rId10" Type="http://schemas.openxmlformats.org/officeDocument/2006/relationships/image" Target="../media/image31.jpg"/><Relationship Id="rId4" Type="http://schemas.openxmlformats.org/officeDocument/2006/relationships/image" Target="../media/image25.jp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9507" y="3315880"/>
            <a:ext cx="8953947" cy="525052"/>
          </a:xfrm>
        </p:spPr>
        <p:txBody>
          <a:bodyPr>
            <a:normAutofit fontScale="90000"/>
          </a:bodyPr>
          <a:lstStyle/>
          <a:p>
            <a:br>
              <a:rPr lang="nb-NO" sz="3400" dirty="0"/>
            </a:br>
            <a:r>
              <a:rPr lang="nb-NO" sz="2700" b="1" dirty="0">
                <a:solidFill>
                  <a:schemeClr val="accent2">
                    <a:lumMod val="75000"/>
                  </a:schemeClr>
                </a:solidFill>
              </a:rPr>
              <a:t>ergonomi</a:t>
            </a:r>
            <a:r>
              <a:rPr lang="nb-NO" sz="2700" b="1" dirty="0">
                <a:solidFill>
                  <a:srgbClr val="00B050"/>
                </a:solidFill>
              </a:rPr>
              <a:t> på Kontorarbeidsplassen </a:t>
            </a:r>
          </a:p>
        </p:txBody>
      </p:sp>
      <p:sp>
        <p:nvSpPr>
          <p:cNvPr id="4" name="Rektangel 3"/>
          <p:cNvSpPr/>
          <p:nvPr/>
        </p:nvSpPr>
        <p:spPr>
          <a:xfrm>
            <a:off x="269507" y="4468331"/>
            <a:ext cx="67793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dirty="0">
                <a:solidFill>
                  <a:srgbClr val="00B050"/>
                </a:solidFill>
                <a:latin typeface="Trebuchet MS"/>
                <a:cs typeface="Trebuchet MS"/>
              </a:rPr>
              <a:t>Bedriftsfysioterapeut, Espen Selboskar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269507" y="4940986"/>
            <a:ext cx="12454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200" dirty="0"/>
              <a:t>Oslo, 28.03.2019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A196464-6132-4100-89B1-674A7CF46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273" y="497015"/>
            <a:ext cx="4032984" cy="2716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7947089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74484" y="1187394"/>
            <a:ext cx="5118589" cy="571500"/>
          </a:xfrm>
        </p:spPr>
        <p:txBody>
          <a:bodyPr>
            <a:normAutofit/>
          </a:bodyPr>
          <a:lstStyle/>
          <a:p>
            <a:pPr eaLnBrk="1" hangingPunct="1"/>
            <a:r>
              <a:rPr lang="nb-NO" b="1" dirty="0"/>
              <a:t>Ansvar i følge Arbeidsmiljøloven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2608792"/>
            <a:ext cx="3810000" cy="2168261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nb-NO" sz="2100" u="sng" dirty="0">
                <a:solidFill>
                  <a:srgbClr val="00B050"/>
                </a:solidFill>
              </a:rPr>
              <a:t>Arbeidsgiver :</a:t>
            </a:r>
          </a:p>
          <a:p>
            <a:pPr eaLnBrk="1" hangingPunct="1">
              <a:lnSpc>
                <a:spcPct val="120000"/>
              </a:lnSpc>
              <a:buFontTx/>
              <a:buChar char="-"/>
            </a:pPr>
            <a:r>
              <a:rPr lang="nb-NO" sz="2100" dirty="0">
                <a:solidFill>
                  <a:srgbClr val="00B050"/>
                </a:solidFill>
              </a:rPr>
              <a:t>Overholde loven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nb-NO" sz="2100" dirty="0">
                <a:solidFill>
                  <a:srgbClr val="00B050"/>
                </a:solidFill>
              </a:rPr>
              <a:t>    § 2-1,§ 3 og § 4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nb-NO" sz="1700" dirty="0">
                <a:solidFill>
                  <a:srgbClr val="00B050"/>
                </a:solidFill>
              </a:rPr>
              <a:t>Informere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nb-NO" sz="1700" dirty="0">
                <a:solidFill>
                  <a:srgbClr val="00B050"/>
                </a:solidFill>
              </a:rPr>
              <a:t>Tilrettelegge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5800" y="2608792"/>
            <a:ext cx="4648200" cy="2168261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nb-NO" sz="2100" u="sng" dirty="0">
                <a:solidFill>
                  <a:srgbClr val="00B050"/>
                </a:solidFill>
              </a:rPr>
              <a:t>Arbeidstaker: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nb-NO" sz="2100" dirty="0">
                <a:solidFill>
                  <a:srgbClr val="00B050"/>
                </a:solidFill>
              </a:rPr>
              <a:t>-  Medvirke til gjennomføring av tiltak  § 2-3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nb-NO" sz="2100" dirty="0">
                <a:solidFill>
                  <a:srgbClr val="00B050"/>
                </a:solidFill>
              </a:rPr>
              <a:t>-  	</a:t>
            </a:r>
            <a:r>
              <a:rPr lang="nb-NO" sz="1700" dirty="0">
                <a:solidFill>
                  <a:srgbClr val="00B050"/>
                </a:solidFill>
              </a:rPr>
              <a:t>Fremme behov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nb-NO" sz="1700" dirty="0">
                <a:solidFill>
                  <a:srgbClr val="00B050"/>
                </a:solidFill>
              </a:rPr>
              <a:t>-  	Melde fra</a:t>
            </a:r>
          </a:p>
          <a:p>
            <a:pPr eaLnBrk="1" hangingPunct="1">
              <a:buFontTx/>
              <a:buNone/>
            </a:pPr>
            <a:endParaRPr lang="nb-NO" sz="2100" dirty="0"/>
          </a:p>
        </p:txBody>
      </p:sp>
      <p:pic>
        <p:nvPicPr>
          <p:cNvPr id="1026" name="Picture 2" descr="C:\Users\asta.overnes\AppData\Local\Microsoft\Windows\Temporary Internet Files\Content.IE5\EX3M552T\H24312271__L2A2598b-lp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419" y="238898"/>
            <a:ext cx="1897560" cy="2169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080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/>
        </p:nvSpPr>
        <p:spPr>
          <a:xfrm>
            <a:off x="829056" y="1072896"/>
            <a:ext cx="46207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00B050"/>
                </a:solidFill>
              </a:rPr>
              <a:t>Verdt å merke seg for dataarbeidsplassen:</a:t>
            </a:r>
          </a:p>
          <a:p>
            <a:endParaRPr lang="nb-NO" dirty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b-NO" dirty="0">
                <a:solidFill>
                  <a:srgbClr val="00B050"/>
                </a:solidFill>
              </a:rPr>
              <a:t> Arbeidsplasser skal være dimensjonert, innrettet og tilpasset arbeidets art, arbeidsutstyret og den enkelte arbeidstaker.</a:t>
            </a:r>
          </a:p>
          <a:p>
            <a:endParaRPr lang="nb-NO" dirty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b-NO" dirty="0">
                <a:solidFill>
                  <a:srgbClr val="00B050"/>
                </a:solidFill>
              </a:rPr>
              <a:t> Stolen skal kunne reguleres i høyde, rygghøyde og om nødvendig, setedybde.</a:t>
            </a:r>
          </a:p>
          <a:p>
            <a:endParaRPr lang="nb-NO" dirty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nb-NO" dirty="0">
                <a:solidFill>
                  <a:srgbClr val="00B050"/>
                </a:solidFill>
              </a:rPr>
              <a:t> Høyden på arbeidsbordet skal kunne tilpasses gode arbeidsstillinger. Arbeidsbordet skal ha tilstrekkelig plass for støtte til underarmer og hender.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43" y="1072896"/>
            <a:ext cx="3376669" cy="3426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B879B7B9-E93A-403C-8F2B-515516CAC8E3}"/>
              </a:ext>
            </a:extLst>
          </p:cNvPr>
          <p:cNvSpPr txBox="1"/>
          <p:nvPr/>
        </p:nvSpPr>
        <p:spPr>
          <a:xfrm>
            <a:off x="829056" y="369651"/>
            <a:ext cx="6612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>
                <a:solidFill>
                  <a:srgbClr val="00B050"/>
                </a:solidFill>
              </a:rPr>
              <a:t>Arbeidsplassforskriften</a:t>
            </a:r>
          </a:p>
        </p:txBody>
      </p:sp>
    </p:spTree>
    <p:extLst>
      <p:ext uri="{BB962C8B-B14F-4D97-AF65-F5344CB8AC3E}">
        <p14:creationId xmlns:p14="http://schemas.microsoft.com/office/powerpoint/2010/main" val="2019845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matoo_5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838" y="1694688"/>
            <a:ext cx="3039208" cy="197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50631" y="603250"/>
            <a:ext cx="5016012" cy="571500"/>
          </a:xfrm>
        </p:spPr>
        <p:txBody>
          <a:bodyPr>
            <a:normAutofit/>
          </a:bodyPr>
          <a:lstStyle/>
          <a:p>
            <a:pPr eaLnBrk="1" hangingPunct="1"/>
            <a:r>
              <a:rPr lang="nb-NO" b="1" dirty="0"/>
              <a:t>Vanlige uvaner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82407" y="1526657"/>
            <a:ext cx="7591161" cy="387705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532"/>
              </a:spcAft>
            </a:pPr>
            <a:r>
              <a:rPr lang="nb-NO" sz="1800" dirty="0">
                <a:solidFill>
                  <a:srgbClr val="00B050"/>
                </a:solidFill>
              </a:rPr>
              <a:t>Har ikke justert arbeidsplassen etter egne behov</a:t>
            </a:r>
          </a:p>
          <a:p>
            <a:pPr>
              <a:lnSpc>
                <a:spcPct val="120000"/>
              </a:lnSpc>
              <a:spcAft>
                <a:spcPts val="532"/>
              </a:spcAft>
            </a:pPr>
            <a:r>
              <a:rPr lang="nb-NO" sz="1800" dirty="0">
                <a:solidFill>
                  <a:srgbClr val="00B050"/>
                </a:solidFill>
              </a:rPr>
              <a:t>Synker sammen i øvre del av ryggen </a:t>
            </a:r>
          </a:p>
          <a:p>
            <a:pPr>
              <a:lnSpc>
                <a:spcPct val="120000"/>
              </a:lnSpc>
              <a:spcAft>
                <a:spcPts val="532"/>
              </a:spcAft>
            </a:pPr>
            <a:r>
              <a:rPr lang="nb-NO" sz="1800" dirty="0">
                <a:solidFill>
                  <a:srgbClr val="00B050"/>
                </a:solidFill>
              </a:rPr>
              <a:t>Skyver hodet fram for å se godt  </a:t>
            </a:r>
          </a:p>
          <a:p>
            <a:pPr>
              <a:lnSpc>
                <a:spcPct val="120000"/>
              </a:lnSpc>
              <a:spcAft>
                <a:spcPts val="532"/>
              </a:spcAft>
            </a:pPr>
            <a:r>
              <a:rPr lang="nb-NO" sz="1800" dirty="0">
                <a:solidFill>
                  <a:srgbClr val="00B050"/>
                </a:solidFill>
              </a:rPr>
              <a:t>Heiser skuldrene opp og fram </a:t>
            </a:r>
          </a:p>
          <a:p>
            <a:pPr>
              <a:lnSpc>
                <a:spcPct val="120000"/>
              </a:lnSpc>
              <a:spcAft>
                <a:spcPts val="532"/>
              </a:spcAft>
            </a:pPr>
            <a:r>
              <a:rPr lang="nb-NO" sz="1800" dirty="0">
                <a:solidFill>
                  <a:srgbClr val="00B050"/>
                </a:solidFill>
              </a:rPr>
              <a:t>For </a:t>
            </a:r>
            <a:r>
              <a:rPr lang="nb-NO" sz="1800" b="1" dirty="0">
                <a:solidFill>
                  <a:srgbClr val="FF0000"/>
                </a:solidFill>
              </a:rPr>
              <a:t>lite variasjon </a:t>
            </a:r>
            <a:r>
              <a:rPr lang="nb-NO" sz="1800" dirty="0">
                <a:solidFill>
                  <a:srgbClr val="00B050"/>
                </a:solidFill>
              </a:rPr>
              <a:t>– blir oppslukt av arbeidet</a:t>
            </a:r>
          </a:p>
          <a:p>
            <a:pPr>
              <a:lnSpc>
                <a:spcPct val="120000"/>
              </a:lnSpc>
              <a:spcAft>
                <a:spcPts val="532"/>
              </a:spcAft>
            </a:pPr>
            <a:r>
              <a:rPr lang="nb-NO" sz="1800" dirty="0">
                <a:solidFill>
                  <a:srgbClr val="00B050"/>
                </a:solidFill>
              </a:rPr>
              <a:t>Setter seg ikke godt nok inn i stolen (skal bare…)</a:t>
            </a:r>
          </a:p>
          <a:p>
            <a:pPr>
              <a:lnSpc>
                <a:spcPct val="120000"/>
              </a:lnSpc>
              <a:spcAft>
                <a:spcPts val="532"/>
              </a:spcAft>
            </a:pPr>
            <a:r>
              <a:rPr lang="nb-NO" sz="1800" dirty="0">
                <a:solidFill>
                  <a:srgbClr val="00B050"/>
                </a:solidFill>
              </a:rPr>
              <a:t>Holder pekefinger eller andre fingre hevet over pc-musen</a:t>
            </a:r>
          </a:p>
        </p:txBody>
      </p:sp>
    </p:spTree>
    <p:extLst>
      <p:ext uri="{BB962C8B-B14F-4D97-AF65-F5344CB8AC3E}">
        <p14:creationId xmlns:p14="http://schemas.microsoft.com/office/powerpoint/2010/main" val="3860746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56708"/>
            <a:ext cx="7772400" cy="571500"/>
          </a:xfrm>
        </p:spPr>
        <p:txBody>
          <a:bodyPr/>
          <a:lstStyle/>
          <a:p>
            <a:pPr eaLnBrk="1" hangingPunct="1"/>
            <a:r>
              <a:rPr lang="nb-NO" b="1" dirty="0">
                <a:solidFill>
                  <a:srgbClr val="00B050"/>
                </a:solidFill>
              </a:rPr>
              <a:t>Innstilling av arbeidsplassen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783982" y="1670844"/>
            <a:ext cx="2791557" cy="330067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nb-NO" dirty="0">
                <a:solidFill>
                  <a:srgbClr val="00B050"/>
                </a:solidFill>
              </a:rPr>
              <a:t>1. Stol</a:t>
            </a:r>
          </a:p>
          <a:p>
            <a:pPr marL="472752" indent="-472752">
              <a:lnSpc>
                <a:spcPct val="120000"/>
              </a:lnSpc>
              <a:buNone/>
            </a:pPr>
            <a:r>
              <a:rPr lang="nb-NO" dirty="0">
                <a:solidFill>
                  <a:srgbClr val="00B050"/>
                </a:solidFill>
              </a:rPr>
              <a:t>2. Bord</a:t>
            </a:r>
          </a:p>
          <a:p>
            <a:pPr marL="472752" indent="-472752">
              <a:lnSpc>
                <a:spcPct val="120000"/>
              </a:lnSpc>
              <a:buNone/>
            </a:pPr>
            <a:r>
              <a:rPr lang="nb-NO" dirty="0">
                <a:solidFill>
                  <a:srgbClr val="00B050"/>
                </a:solidFill>
              </a:rPr>
              <a:t>3. Tastatur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dirty="0">
                <a:solidFill>
                  <a:srgbClr val="00B050"/>
                </a:solidFill>
              </a:rPr>
              <a:t>4. Datamus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dirty="0">
                <a:solidFill>
                  <a:srgbClr val="00B050"/>
                </a:solidFill>
              </a:rPr>
              <a:t>5. Skjerm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dirty="0">
                <a:solidFill>
                  <a:srgbClr val="00B050"/>
                </a:solidFill>
              </a:rPr>
              <a:t>6 .Belysning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nb-NO" dirty="0">
                <a:solidFill>
                  <a:srgbClr val="00B050"/>
                </a:solidFill>
              </a:rPr>
              <a:t>7. Databriller</a:t>
            </a:r>
          </a:p>
          <a:p>
            <a:pPr marL="472752" indent="-472752">
              <a:buNone/>
            </a:pPr>
            <a:endParaRPr lang="nb-NO" dirty="0"/>
          </a:p>
          <a:p>
            <a:pPr marL="472752" indent="-472752">
              <a:buNone/>
            </a:pPr>
            <a:endParaRPr lang="nb-NO" sz="1200" dirty="0"/>
          </a:p>
        </p:txBody>
      </p:sp>
      <p:pic>
        <p:nvPicPr>
          <p:cNvPr id="20484" name="Picture 4" descr="Forslag til plassering av utstyr og belysning. Arbeidstakeren har god plass til underarmene og mulighet for å benytte mus i forkant av tastaturet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481" y="1262896"/>
            <a:ext cx="4490583" cy="387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5960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50631" y="512064"/>
            <a:ext cx="5615354" cy="571500"/>
          </a:xfrm>
        </p:spPr>
        <p:txBody>
          <a:bodyPr/>
          <a:lstStyle/>
          <a:p>
            <a:r>
              <a:rPr lang="nb-NO" b="1" dirty="0"/>
              <a:t>Kontorstol – innstilles først!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650631" y="1331734"/>
            <a:ext cx="7772400" cy="3429000"/>
          </a:xfrm>
        </p:spPr>
        <p:txBody>
          <a:bodyPr/>
          <a:lstStyle/>
          <a:p>
            <a:pPr eaLnBrk="1" hangingPunct="1"/>
            <a:r>
              <a:rPr lang="nb-NO" b="1" dirty="0">
                <a:solidFill>
                  <a:srgbClr val="00B050"/>
                </a:solidFill>
              </a:rPr>
              <a:t>Bli kjent med stolens innstillinger</a:t>
            </a:r>
          </a:p>
          <a:p>
            <a:pPr eaLnBrk="1" hangingPunct="1"/>
            <a:r>
              <a:rPr lang="nb-NO" dirty="0">
                <a:solidFill>
                  <a:srgbClr val="00B050"/>
                </a:solidFill>
              </a:rPr>
              <a:t>Høyde 	</a:t>
            </a:r>
          </a:p>
          <a:p>
            <a:pPr eaLnBrk="1" hangingPunct="1"/>
            <a:r>
              <a:rPr lang="nb-NO" dirty="0">
                <a:solidFill>
                  <a:srgbClr val="00B050"/>
                </a:solidFill>
              </a:rPr>
              <a:t>Setedybde </a:t>
            </a:r>
          </a:p>
          <a:p>
            <a:pPr eaLnBrk="1" hangingPunct="1"/>
            <a:r>
              <a:rPr lang="nb-NO" dirty="0">
                <a:solidFill>
                  <a:srgbClr val="00B050"/>
                </a:solidFill>
              </a:rPr>
              <a:t>Ryggstøtte</a:t>
            </a:r>
          </a:p>
          <a:p>
            <a:pPr eaLnBrk="1" hangingPunct="1"/>
            <a:r>
              <a:rPr lang="nb-NO" dirty="0">
                <a:solidFill>
                  <a:srgbClr val="00B050"/>
                </a:solidFill>
              </a:rPr>
              <a:t>Armlene</a:t>
            </a:r>
          </a:p>
          <a:p>
            <a:pPr eaLnBrk="1" hangingPunct="1"/>
            <a:r>
              <a:rPr lang="nb-NO" dirty="0">
                <a:solidFill>
                  <a:srgbClr val="00B050"/>
                </a:solidFill>
              </a:rPr>
              <a:t>Mulighet for tilt</a:t>
            </a:r>
          </a:p>
        </p:txBody>
      </p:sp>
      <p:pic>
        <p:nvPicPr>
          <p:cNvPr id="19460" name="Picture 4" descr="Arbeidsstol med ulike justeringsmuligheter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84" y="1006561"/>
            <a:ext cx="3862755" cy="40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5517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08843" y="305594"/>
            <a:ext cx="7772400" cy="571500"/>
          </a:xfrm>
        </p:spPr>
        <p:txBody>
          <a:bodyPr/>
          <a:lstStyle/>
          <a:p>
            <a:pPr eaLnBrk="1" hangingPunct="1"/>
            <a:r>
              <a:rPr lang="nb-NO" b="1" dirty="0"/>
              <a:t>Arbeidsbordet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08843" y="1666678"/>
            <a:ext cx="3628739" cy="3099811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>
                <a:solidFill>
                  <a:srgbClr val="00B050"/>
                </a:solidFill>
              </a:rPr>
              <a:t>Min. 2/3 av underarmene bør hvile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dirty="0">
                <a:solidFill>
                  <a:srgbClr val="00B050"/>
                </a:solidFill>
              </a:rPr>
              <a:t>på bordet. NB! Avslappet i skuldre!</a:t>
            </a:r>
          </a:p>
          <a:p>
            <a:pPr eaLnBrk="1" hangingPunct="1">
              <a:lnSpc>
                <a:spcPct val="90000"/>
              </a:lnSpc>
            </a:pPr>
            <a:endParaRPr lang="nb-NO" sz="1800" dirty="0">
              <a:solidFill>
                <a:srgbClr val="00B05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u="sng" dirty="0">
                <a:solidFill>
                  <a:srgbClr val="00B050"/>
                </a:solidFill>
              </a:rPr>
              <a:t>Alternativer: 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>
                <a:solidFill>
                  <a:srgbClr val="00B050"/>
                </a:solidFill>
              </a:rPr>
              <a:t>Buet utforming på bordet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>
                <a:solidFill>
                  <a:srgbClr val="00B050"/>
                </a:solidFill>
              </a:rPr>
              <a:t>Armlener (?)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>
                <a:solidFill>
                  <a:srgbClr val="00B050"/>
                </a:solidFill>
              </a:rPr>
              <a:t>Underarmstøtte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nb-NO" sz="1800" dirty="0">
              <a:solidFill>
                <a:srgbClr val="00B05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b-NO" sz="1800" u="sng" dirty="0">
                <a:solidFill>
                  <a:srgbClr val="00B050"/>
                </a:solidFill>
              </a:rPr>
              <a:t>Elektrisk </a:t>
            </a:r>
            <a:r>
              <a:rPr lang="nb-NO" sz="1800" u="sng" dirty="0" err="1">
                <a:solidFill>
                  <a:srgbClr val="00B050"/>
                </a:solidFill>
              </a:rPr>
              <a:t>hev-senk</a:t>
            </a:r>
            <a:r>
              <a:rPr lang="nb-NO" sz="1800" u="sng" dirty="0">
                <a:solidFill>
                  <a:srgbClr val="00B050"/>
                </a:solidFill>
              </a:rPr>
              <a:t> anbefales når: 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>
                <a:solidFill>
                  <a:srgbClr val="00B050"/>
                </a:solidFill>
              </a:rPr>
              <a:t>Man jobber ved pc store deler av dagen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>
                <a:solidFill>
                  <a:srgbClr val="00B050"/>
                </a:solidFill>
              </a:rPr>
              <a:t>Flere brukere av arbeidsplassen</a:t>
            </a:r>
          </a:p>
          <a:p>
            <a:pPr eaLnBrk="1" hangingPunct="1">
              <a:lnSpc>
                <a:spcPct val="90000"/>
              </a:lnSpc>
            </a:pPr>
            <a:r>
              <a:rPr lang="nb-NO" sz="1800" dirty="0">
                <a:solidFill>
                  <a:srgbClr val="00B050"/>
                </a:solidFill>
              </a:rPr>
              <a:t>Man har helseplager</a:t>
            </a:r>
            <a:r>
              <a:rPr lang="nb-NO" sz="1800" dirty="0"/>
              <a:t>																</a:t>
            </a:r>
          </a:p>
        </p:txBody>
      </p:sp>
      <p:pic>
        <p:nvPicPr>
          <p:cNvPr id="1026" name="Picture 2" descr="C:\Users\asta.overnes\AppData\Local\Microsoft\Windows\Temporary Internet Files\Content.IE5\70P8ETV1\H24312264__L2A1955b-lp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043" y="1666678"/>
            <a:ext cx="4280437" cy="2852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363536" y="774358"/>
            <a:ext cx="7817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00B050"/>
                </a:solidFill>
              </a:rPr>
              <a:t>«Arbeidsbordet skal være stort nok til de arbeidsoppgaver som skal utføres, og nødvendig utstyr som trengs til arbeidsoppgavene.»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11797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ChangeArrowheads="1"/>
          </p:cNvSpPr>
          <p:nvPr/>
        </p:nvSpPr>
        <p:spPr bwMode="auto">
          <a:xfrm>
            <a:off x="482112" y="1313706"/>
            <a:ext cx="5583115" cy="3239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043" tIns="40522" rIns="81043" bIns="40522"/>
          <a:lstStyle/>
          <a:p>
            <a:pPr marL="303912" indent="-303912" eaLnBrk="0" hangingPunct="0">
              <a:lnSpc>
                <a:spcPct val="90000"/>
              </a:lnSpc>
              <a:spcBef>
                <a:spcPct val="20000"/>
              </a:spcBef>
              <a:spcAft>
                <a:spcPts val="1064"/>
              </a:spcAft>
              <a:buFontTx/>
              <a:buChar char="•"/>
            </a:pPr>
            <a:r>
              <a:rPr lang="nb-NO" dirty="0">
                <a:solidFill>
                  <a:srgbClr val="00B050"/>
                </a:solidFill>
                <a:latin typeface="Arial" charset="0"/>
              </a:rPr>
              <a:t>Arbeid med pekeverktøy mest mulig </a:t>
            </a:r>
            <a:r>
              <a:rPr lang="nb-NO" b="1" i="1" dirty="0">
                <a:solidFill>
                  <a:srgbClr val="00B050"/>
                </a:solidFill>
                <a:latin typeface="Arial" charset="0"/>
              </a:rPr>
              <a:t>framfor</a:t>
            </a:r>
            <a:r>
              <a:rPr lang="nb-NO" dirty="0">
                <a:solidFill>
                  <a:srgbClr val="00B050"/>
                </a:solidFill>
                <a:latin typeface="Arial" charset="0"/>
              </a:rPr>
              <a:t> kroppen og på maksimalt en underarms avstand</a:t>
            </a:r>
          </a:p>
          <a:p>
            <a:pPr marL="303912" indent="-303912" eaLnBrk="0" hangingPunct="0">
              <a:lnSpc>
                <a:spcPct val="90000"/>
              </a:lnSpc>
              <a:spcBef>
                <a:spcPct val="20000"/>
              </a:spcBef>
              <a:spcAft>
                <a:spcPts val="1064"/>
              </a:spcAft>
              <a:buFontTx/>
              <a:buChar char="•"/>
            </a:pPr>
            <a:r>
              <a:rPr lang="nb-NO" dirty="0">
                <a:solidFill>
                  <a:srgbClr val="00B050"/>
                </a:solidFill>
                <a:latin typeface="Arial" charset="0"/>
              </a:rPr>
              <a:t>Tastaturet bør være så</a:t>
            </a:r>
            <a:r>
              <a:rPr lang="nb-NO" i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nb-NO" b="1" i="1" dirty="0">
                <a:solidFill>
                  <a:srgbClr val="00B050"/>
                </a:solidFill>
                <a:latin typeface="Arial" charset="0"/>
              </a:rPr>
              <a:t>flatt</a:t>
            </a:r>
            <a:r>
              <a:rPr lang="nb-NO" i="1" dirty="0">
                <a:solidFill>
                  <a:srgbClr val="00B050"/>
                </a:solidFill>
                <a:latin typeface="Arial" charset="0"/>
              </a:rPr>
              <a:t> </a:t>
            </a:r>
            <a:r>
              <a:rPr lang="nb-NO" dirty="0">
                <a:solidFill>
                  <a:srgbClr val="00B050"/>
                </a:solidFill>
                <a:latin typeface="Arial" charset="0"/>
              </a:rPr>
              <a:t>som mulig for å gi håndleddet en best mulig hvilestilling ved bruk</a:t>
            </a:r>
          </a:p>
          <a:p>
            <a:pPr marL="303912" indent="-303912" eaLnBrk="0" hangingPunct="0">
              <a:lnSpc>
                <a:spcPct val="90000"/>
              </a:lnSpc>
              <a:spcBef>
                <a:spcPct val="20000"/>
              </a:spcBef>
              <a:spcAft>
                <a:spcPts val="1064"/>
              </a:spcAft>
              <a:buFontTx/>
              <a:buChar char="•"/>
            </a:pPr>
            <a:r>
              <a:rPr lang="nb-NO" dirty="0">
                <a:solidFill>
                  <a:srgbClr val="00B050"/>
                </a:solidFill>
                <a:latin typeface="Arial" charset="0"/>
              </a:rPr>
              <a:t>Lær deg å bruke funksjonstaster / hurtigtaster</a:t>
            </a:r>
          </a:p>
          <a:p>
            <a:pPr marL="303912" indent="-303912" eaLnBrk="0" hangingPunct="0">
              <a:lnSpc>
                <a:spcPct val="90000"/>
              </a:lnSpc>
              <a:spcBef>
                <a:spcPct val="20000"/>
              </a:spcBef>
              <a:spcAft>
                <a:spcPts val="1064"/>
              </a:spcAft>
              <a:buFontTx/>
              <a:buChar char="•"/>
            </a:pPr>
            <a:r>
              <a:rPr lang="nb-NO" dirty="0">
                <a:solidFill>
                  <a:srgbClr val="00B050"/>
                </a:solidFill>
                <a:latin typeface="Arial" charset="0"/>
              </a:rPr>
              <a:t>Tastaturet skal være atskilt fra skjermen, slik at det lettere kan tilpasses arbeidstaker. </a:t>
            </a:r>
          </a:p>
          <a:p>
            <a:pPr marL="303912" indent="-303912" eaLnBrk="0" hangingPunct="0">
              <a:lnSpc>
                <a:spcPct val="90000"/>
              </a:lnSpc>
              <a:spcBef>
                <a:spcPct val="20000"/>
              </a:spcBef>
              <a:spcAft>
                <a:spcPts val="1064"/>
              </a:spcAft>
              <a:buFontTx/>
              <a:buChar char="•"/>
            </a:pPr>
            <a:endParaRPr lang="nb-NO" dirty="0">
              <a:latin typeface="Arial" charset="0"/>
            </a:endParaRPr>
          </a:p>
          <a:p>
            <a:pPr marL="303912" indent="-303912" eaLnBrk="0" hangingPunct="0">
              <a:lnSpc>
                <a:spcPct val="90000"/>
              </a:lnSpc>
              <a:spcBef>
                <a:spcPct val="20000"/>
              </a:spcBef>
              <a:spcAft>
                <a:spcPts val="1064"/>
              </a:spcAft>
            </a:pPr>
            <a:endParaRPr lang="nb-NO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451339" y="501385"/>
            <a:ext cx="5545015" cy="578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043" tIns="40522" rIns="81043" bIns="40522"/>
          <a:lstStyle/>
          <a:p>
            <a:pPr marL="303912" indent="-303912" fontAlgn="base">
              <a:spcBef>
                <a:spcPct val="0"/>
              </a:spcBef>
              <a:spcAft>
                <a:spcPct val="0"/>
              </a:spcAft>
            </a:pPr>
            <a:r>
              <a:rPr lang="nb-NO" sz="2400" b="1" spc="5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Tastatur og pekeverktøy</a:t>
            </a: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7811966" y="3517636"/>
            <a:ext cx="221377" cy="35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043" tIns="40522" rIns="81043" bIns="40522">
            <a:spAutoFit/>
          </a:bodyPr>
          <a:lstStyle/>
          <a:p>
            <a:pPr eaLnBrk="0" hangingPunct="0"/>
            <a:r>
              <a:rPr lang="nb-NO">
                <a:latin typeface="Times" pitchFamily="18" charset="0"/>
                <a:hlinkClick r:id="" action="ppaction://noaction"/>
              </a:rPr>
              <a:t> </a:t>
            </a:r>
            <a:endParaRPr lang="nb-NO">
              <a:latin typeface="Times" pitchFamily="18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 rot="-5400000">
            <a:off x="5917737" y="1805104"/>
            <a:ext cx="3190875" cy="2895895"/>
            <a:chOff x="385" y="1434"/>
            <a:chExt cx="2017" cy="1748"/>
          </a:xfrm>
        </p:grpSpPr>
        <p:sp>
          <p:nvSpPr>
            <p:cNvPr id="22534" name="Freeform 9"/>
            <p:cNvSpPr>
              <a:spLocks/>
            </p:cNvSpPr>
            <p:nvPr/>
          </p:nvSpPr>
          <p:spPr bwMode="auto">
            <a:xfrm>
              <a:off x="1647" y="1500"/>
              <a:ext cx="707" cy="570"/>
            </a:xfrm>
            <a:custGeom>
              <a:avLst/>
              <a:gdLst>
                <a:gd name="T0" fmla="*/ 0 w 707"/>
                <a:gd name="T1" fmla="*/ 0 h 570"/>
                <a:gd name="T2" fmla="*/ 113 w 707"/>
                <a:gd name="T3" fmla="*/ 152 h 570"/>
                <a:gd name="T4" fmla="*/ 191 w 707"/>
                <a:gd name="T5" fmla="*/ 225 h 570"/>
                <a:gd name="T6" fmla="*/ 354 w 707"/>
                <a:gd name="T7" fmla="*/ 359 h 570"/>
                <a:gd name="T8" fmla="*/ 512 w 707"/>
                <a:gd name="T9" fmla="*/ 491 h 570"/>
                <a:gd name="T10" fmla="*/ 543 w 707"/>
                <a:gd name="T11" fmla="*/ 516 h 570"/>
                <a:gd name="T12" fmla="*/ 609 w 707"/>
                <a:gd name="T13" fmla="*/ 543 h 570"/>
                <a:gd name="T14" fmla="*/ 707 w 707"/>
                <a:gd name="T15" fmla="*/ 570 h 5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07"/>
                <a:gd name="T25" fmla="*/ 0 h 570"/>
                <a:gd name="T26" fmla="*/ 707 w 707"/>
                <a:gd name="T27" fmla="*/ 570 h 5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07" h="570">
                  <a:moveTo>
                    <a:pt x="0" y="0"/>
                  </a:moveTo>
                  <a:cubicBezTo>
                    <a:pt x="19" y="25"/>
                    <a:pt x="81" y="114"/>
                    <a:pt x="113" y="152"/>
                  </a:cubicBezTo>
                  <a:cubicBezTo>
                    <a:pt x="145" y="190"/>
                    <a:pt x="151" y="191"/>
                    <a:pt x="191" y="225"/>
                  </a:cubicBezTo>
                  <a:cubicBezTo>
                    <a:pt x="231" y="259"/>
                    <a:pt x="301" y="315"/>
                    <a:pt x="354" y="359"/>
                  </a:cubicBezTo>
                  <a:cubicBezTo>
                    <a:pt x="407" y="403"/>
                    <a:pt x="481" y="465"/>
                    <a:pt x="512" y="491"/>
                  </a:cubicBezTo>
                  <a:cubicBezTo>
                    <a:pt x="543" y="517"/>
                    <a:pt x="527" y="507"/>
                    <a:pt x="543" y="516"/>
                  </a:cubicBezTo>
                  <a:cubicBezTo>
                    <a:pt x="559" y="525"/>
                    <a:pt x="582" y="534"/>
                    <a:pt x="609" y="543"/>
                  </a:cubicBezTo>
                  <a:cubicBezTo>
                    <a:pt x="636" y="552"/>
                    <a:pt x="687" y="564"/>
                    <a:pt x="707" y="57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nb-NO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385" y="1434"/>
              <a:ext cx="2017" cy="1748"/>
              <a:chOff x="655" y="1365"/>
              <a:chExt cx="1838" cy="1609"/>
            </a:xfrm>
          </p:grpSpPr>
          <p:sp>
            <p:nvSpPr>
              <p:cNvPr id="22536" name="Freeform 11"/>
              <p:cNvSpPr>
                <a:spLocks/>
              </p:cNvSpPr>
              <p:nvPr/>
            </p:nvSpPr>
            <p:spPr bwMode="auto">
              <a:xfrm>
                <a:off x="835" y="1925"/>
                <a:ext cx="608" cy="495"/>
              </a:xfrm>
              <a:custGeom>
                <a:avLst/>
                <a:gdLst>
                  <a:gd name="T0" fmla="*/ 27 w 608"/>
                  <a:gd name="T1" fmla="*/ 495 h 495"/>
                  <a:gd name="T2" fmla="*/ 3 w 608"/>
                  <a:gd name="T3" fmla="*/ 433 h 495"/>
                  <a:gd name="T4" fmla="*/ 7 w 608"/>
                  <a:gd name="T5" fmla="*/ 343 h 495"/>
                  <a:gd name="T6" fmla="*/ 23 w 608"/>
                  <a:gd name="T7" fmla="*/ 257 h 495"/>
                  <a:gd name="T8" fmla="*/ 49 w 608"/>
                  <a:gd name="T9" fmla="*/ 190 h 495"/>
                  <a:gd name="T10" fmla="*/ 63 w 608"/>
                  <a:gd name="T11" fmla="*/ 157 h 495"/>
                  <a:gd name="T12" fmla="*/ 95 w 608"/>
                  <a:gd name="T13" fmla="*/ 99 h 495"/>
                  <a:gd name="T14" fmla="*/ 159 w 608"/>
                  <a:gd name="T15" fmla="*/ 57 h 495"/>
                  <a:gd name="T16" fmla="*/ 237 w 608"/>
                  <a:gd name="T17" fmla="*/ 33 h 495"/>
                  <a:gd name="T18" fmla="*/ 415 w 608"/>
                  <a:gd name="T19" fmla="*/ 17 h 495"/>
                  <a:gd name="T20" fmla="*/ 548 w 608"/>
                  <a:gd name="T21" fmla="*/ 8 h 495"/>
                  <a:gd name="T22" fmla="*/ 594 w 608"/>
                  <a:gd name="T23" fmla="*/ 8 h 495"/>
                  <a:gd name="T24" fmla="*/ 594 w 608"/>
                  <a:gd name="T25" fmla="*/ 54 h 495"/>
                  <a:gd name="T26" fmla="*/ 594 w 608"/>
                  <a:gd name="T27" fmla="*/ 99 h 495"/>
                  <a:gd name="T28" fmla="*/ 511 w 608"/>
                  <a:gd name="T29" fmla="*/ 135 h 495"/>
                  <a:gd name="T30" fmla="*/ 477 w 608"/>
                  <a:gd name="T31" fmla="*/ 149 h 495"/>
                  <a:gd name="T32" fmla="*/ 417 w 608"/>
                  <a:gd name="T33" fmla="*/ 167 h 495"/>
                  <a:gd name="T34" fmla="*/ 371 w 608"/>
                  <a:gd name="T35" fmla="*/ 183 h 495"/>
                  <a:gd name="T36" fmla="*/ 321 w 608"/>
                  <a:gd name="T37" fmla="*/ 190 h 495"/>
                  <a:gd name="T38" fmla="*/ 297 w 608"/>
                  <a:gd name="T39" fmla="*/ 179 h 495"/>
                  <a:gd name="T40" fmla="*/ 276 w 608"/>
                  <a:gd name="T41" fmla="*/ 190 h 495"/>
                  <a:gd name="T42" fmla="*/ 261 w 608"/>
                  <a:gd name="T43" fmla="*/ 209 h 495"/>
                  <a:gd name="T44" fmla="*/ 249 w 608"/>
                  <a:gd name="T45" fmla="*/ 223 h 495"/>
                  <a:gd name="T46" fmla="*/ 231 w 608"/>
                  <a:gd name="T47" fmla="*/ 280 h 495"/>
                  <a:gd name="T48" fmla="*/ 231 w 608"/>
                  <a:gd name="T49" fmla="*/ 307 h 495"/>
                  <a:gd name="T50" fmla="*/ 231 w 608"/>
                  <a:gd name="T51" fmla="*/ 326 h 49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608"/>
                  <a:gd name="T79" fmla="*/ 0 h 495"/>
                  <a:gd name="T80" fmla="*/ 608 w 608"/>
                  <a:gd name="T81" fmla="*/ 495 h 495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608" h="495">
                    <a:moveTo>
                      <a:pt x="27" y="495"/>
                    </a:moveTo>
                    <a:cubicBezTo>
                      <a:pt x="23" y="485"/>
                      <a:pt x="6" y="458"/>
                      <a:pt x="3" y="433"/>
                    </a:cubicBezTo>
                    <a:cubicBezTo>
                      <a:pt x="0" y="408"/>
                      <a:pt x="4" y="372"/>
                      <a:pt x="7" y="343"/>
                    </a:cubicBezTo>
                    <a:cubicBezTo>
                      <a:pt x="10" y="314"/>
                      <a:pt x="16" y="283"/>
                      <a:pt x="23" y="257"/>
                    </a:cubicBezTo>
                    <a:cubicBezTo>
                      <a:pt x="30" y="231"/>
                      <a:pt x="42" y="207"/>
                      <a:pt x="49" y="190"/>
                    </a:cubicBezTo>
                    <a:cubicBezTo>
                      <a:pt x="56" y="173"/>
                      <a:pt x="55" y="172"/>
                      <a:pt x="63" y="157"/>
                    </a:cubicBezTo>
                    <a:cubicBezTo>
                      <a:pt x="71" y="142"/>
                      <a:pt x="79" y="116"/>
                      <a:pt x="95" y="99"/>
                    </a:cubicBezTo>
                    <a:cubicBezTo>
                      <a:pt x="111" y="82"/>
                      <a:pt x="135" y="68"/>
                      <a:pt x="159" y="57"/>
                    </a:cubicBezTo>
                    <a:cubicBezTo>
                      <a:pt x="183" y="46"/>
                      <a:pt x="194" y="40"/>
                      <a:pt x="237" y="33"/>
                    </a:cubicBezTo>
                    <a:cubicBezTo>
                      <a:pt x="280" y="26"/>
                      <a:pt x="363" y="21"/>
                      <a:pt x="415" y="17"/>
                    </a:cubicBezTo>
                    <a:cubicBezTo>
                      <a:pt x="467" y="13"/>
                      <a:pt x="518" y="9"/>
                      <a:pt x="548" y="8"/>
                    </a:cubicBezTo>
                    <a:cubicBezTo>
                      <a:pt x="578" y="7"/>
                      <a:pt x="586" y="0"/>
                      <a:pt x="594" y="8"/>
                    </a:cubicBezTo>
                    <a:cubicBezTo>
                      <a:pt x="602" y="16"/>
                      <a:pt x="594" y="39"/>
                      <a:pt x="594" y="54"/>
                    </a:cubicBezTo>
                    <a:cubicBezTo>
                      <a:pt x="594" y="69"/>
                      <a:pt x="608" y="86"/>
                      <a:pt x="594" y="99"/>
                    </a:cubicBezTo>
                    <a:cubicBezTo>
                      <a:pt x="580" y="112"/>
                      <a:pt x="531" y="127"/>
                      <a:pt x="511" y="135"/>
                    </a:cubicBezTo>
                    <a:cubicBezTo>
                      <a:pt x="491" y="143"/>
                      <a:pt x="493" y="144"/>
                      <a:pt x="477" y="149"/>
                    </a:cubicBezTo>
                    <a:cubicBezTo>
                      <a:pt x="461" y="154"/>
                      <a:pt x="435" y="161"/>
                      <a:pt x="417" y="167"/>
                    </a:cubicBezTo>
                    <a:cubicBezTo>
                      <a:pt x="399" y="173"/>
                      <a:pt x="387" y="179"/>
                      <a:pt x="371" y="183"/>
                    </a:cubicBezTo>
                    <a:cubicBezTo>
                      <a:pt x="355" y="187"/>
                      <a:pt x="333" y="191"/>
                      <a:pt x="321" y="190"/>
                    </a:cubicBezTo>
                    <a:cubicBezTo>
                      <a:pt x="309" y="189"/>
                      <a:pt x="304" y="179"/>
                      <a:pt x="297" y="179"/>
                    </a:cubicBezTo>
                    <a:cubicBezTo>
                      <a:pt x="290" y="179"/>
                      <a:pt x="282" y="185"/>
                      <a:pt x="276" y="190"/>
                    </a:cubicBezTo>
                    <a:cubicBezTo>
                      <a:pt x="270" y="195"/>
                      <a:pt x="265" y="204"/>
                      <a:pt x="261" y="209"/>
                    </a:cubicBezTo>
                    <a:cubicBezTo>
                      <a:pt x="257" y="214"/>
                      <a:pt x="254" y="211"/>
                      <a:pt x="249" y="223"/>
                    </a:cubicBezTo>
                    <a:cubicBezTo>
                      <a:pt x="244" y="235"/>
                      <a:pt x="234" y="266"/>
                      <a:pt x="231" y="280"/>
                    </a:cubicBezTo>
                    <a:cubicBezTo>
                      <a:pt x="228" y="294"/>
                      <a:pt x="231" y="299"/>
                      <a:pt x="231" y="307"/>
                    </a:cubicBezTo>
                    <a:cubicBezTo>
                      <a:pt x="231" y="315"/>
                      <a:pt x="231" y="322"/>
                      <a:pt x="231" y="326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nb-NO"/>
              </a:p>
            </p:txBody>
          </p:sp>
          <p:grpSp>
            <p:nvGrpSpPr>
              <p:cNvPr id="4" name="Group 12"/>
              <p:cNvGrpSpPr>
                <a:grpSpLocks/>
              </p:cNvGrpSpPr>
              <p:nvPr/>
            </p:nvGrpSpPr>
            <p:grpSpPr bwMode="auto">
              <a:xfrm>
                <a:off x="655" y="1365"/>
                <a:ext cx="1838" cy="1609"/>
                <a:chOff x="655" y="1365"/>
                <a:chExt cx="1838" cy="1609"/>
              </a:xfrm>
            </p:grpSpPr>
            <p:sp>
              <p:nvSpPr>
                <p:cNvPr id="22538" name="Freeform 13"/>
                <p:cNvSpPr>
                  <a:spLocks/>
                </p:cNvSpPr>
                <p:nvPr/>
              </p:nvSpPr>
              <p:spPr bwMode="auto">
                <a:xfrm>
                  <a:off x="1456" y="2351"/>
                  <a:ext cx="405" cy="555"/>
                </a:xfrm>
                <a:custGeom>
                  <a:avLst/>
                  <a:gdLst>
                    <a:gd name="T0" fmla="*/ 0 w 405"/>
                    <a:gd name="T1" fmla="*/ 555 h 555"/>
                    <a:gd name="T2" fmla="*/ 40 w 405"/>
                    <a:gd name="T3" fmla="*/ 551 h 555"/>
                    <a:gd name="T4" fmla="*/ 100 w 405"/>
                    <a:gd name="T5" fmla="*/ 541 h 555"/>
                    <a:gd name="T6" fmla="*/ 184 w 405"/>
                    <a:gd name="T7" fmla="*/ 517 h 555"/>
                    <a:gd name="T8" fmla="*/ 260 w 405"/>
                    <a:gd name="T9" fmla="*/ 483 h 555"/>
                    <a:gd name="T10" fmla="*/ 335 w 405"/>
                    <a:gd name="T11" fmla="*/ 444 h 555"/>
                    <a:gd name="T12" fmla="*/ 381 w 405"/>
                    <a:gd name="T13" fmla="*/ 399 h 555"/>
                    <a:gd name="T14" fmla="*/ 396 w 405"/>
                    <a:gd name="T15" fmla="*/ 313 h 555"/>
                    <a:gd name="T16" fmla="*/ 404 w 405"/>
                    <a:gd name="T17" fmla="*/ 251 h 555"/>
                    <a:gd name="T18" fmla="*/ 402 w 405"/>
                    <a:gd name="T19" fmla="*/ 177 h 555"/>
                    <a:gd name="T20" fmla="*/ 392 w 405"/>
                    <a:gd name="T21" fmla="*/ 85 h 555"/>
                    <a:gd name="T22" fmla="*/ 381 w 405"/>
                    <a:gd name="T23" fmla="*/ 36 h 555"/>
                    <a:gd name="T24" fmla="*/ 372 w 405"/>
                    <a:gd name="T25" fmla="*/ 15 h 555"/>
                    <a:gd name="T26" fmla="*/ 340 w 405"/>
                    <a:gd name="T27" fmla="*/ 3 h 555"/>
                    <a:gd name="T28" fmla="*/ 296 w 405"/>
                    <a:gd name="T29" fmla="*/ 1 h 555"/>
                    <a:gd name="T30" fmla="*/ 268 w 405"/>
                    <a:gd name="T31" fmla="*/ 7 h 555"/>
                    <a:gd name="T32" fmla="*/ 254 w 405"/>
                    <a:gd name="T33" fmla="*/ 43 h 555"/>
                    <a:gd name="T34" fmla="*/ 245 w 405"/>
                    <a:gd name="T35" fmla="*/ 127 h 555"/>
                    <a:gd name="T36" fmla="*/ 242 w 405"/>
                    <a:gd name="T37" fmla="*/ 157 h 555"/>
                    <a:gd name="T38" fmla="*/ 240 w 405"/>
                    <a:gd name="T39" fmla="*/ 221 h 555"/>
                    <a:gd name="T40" fmla="*/ 242 w 405"/>
                    <a:gd name="T41" fmla="*/ 253 h 555"/>
                    <a:gd name="T42" fmla="*/ 208 w 405"/>
                    <a:gd name="T43" fmla="*/ 267 h 555"/>
                    <a:gd name="T44" fmla="*/ 154 w 405"/>
                    <a:gd name="T45" fmla="*/ 287 h 555"/>
                    <a:gd name="T46" fmla="*/ 110 w 405"/>
                    <a:gd name="T47" fmla="*/ 289 h 555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05"/>
                    <a:gd name="T73" fmla="*/ 0 h 555"/>
                    <a:gd name="T74" fmla="*/ 405 w 405"/>
                    <a:gd name="T75" fmla="*/ 555 h 555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05" h="555">
                      <a:moveTo>
                        <a:pt x="0" y="555"/>
                      </a:moveTo>
                      <a:cubicBezTo>
                        <a:pt x="7" y="554"/>
                        <a:pt x="23" y="553"/>
                        <a:pt x="40" y="551"/>
                      </a:cubicBezTo>
                      <a:cubicBezTo>
                        <a:pt x="57" y="549"/>
                        <a:pt x="76" y="547"/>
                        <a:pt x="100" y="541"/>
                      </a:cubicBezTo>
                      <a:cubicBezTo>
                        <a:pt x="124" y="535"/>
                        <a:pt x="157" y="527"/>
                        <a:pt x="184" y="517"/>
                      </a:cubicBezTo>
                      <a:cubicBezTo>
                        <a:pt x="211" y="507"/>
                        <a:pt x="235" y="495"/>
                        <a:pt x="260" y="483"/>
                      </a:cubicBezTo>
                      <a:cubicBezTo>
                        <a:pt x="285" y="471"/>
                        <a:pt x="315" y="458"/>
                        <a:pt x="335" y="444"/>
                      </a:cubicBezTo>
                      <a:cubicBezTo>
                        <a:pt x="355" y="430"/>
                        <a:pt x="371" y="421"/>
                        <a:pt x="381" y="399"/>
                      </a:cubicBezTo>
                      <a:cubicBezTo>
                        <a:pt x="391" y="377"/>
                        <a:pt x="392" y="338"/>
                        <a:pt x="396" y="313"/>
                      </a:cubicBezTo>
                      <a:cubicBezTo>
                        <a:pt x="400" y="288"/>
                        <a:pt x="403" y="274"/>
                        <a:pt x="404" y="251"/>
                      </a:cubicBezTo>
                      <a:cubicBezTo>
                        <a:pt x="405" y="228"/>
                        <a:pt x="404" y="205"/>
                        <a:pt x="402" y="177"/>
                      </a:cubicBezTo>
                      <a:cubicBezTo>
                        <a:pt x="400" y="149"/>
                        <a:pt x="395" y="108"/>
                        <a:pt x="392" y="85"/>
                      </a:cubicBezTo>
                      <a:cubicBezTo>
                        <a:pt x="389" y="62"/>
                        <a:pt x="384" y="48"/>
                        <a:pt x="381" y="36"/>
                      </a:cubicBezTo>
                      <a:cubicBezTo>
                        <a:pt x="378" y="24"/>
                        <a:pt x="379" y="20"/>
                        <a:pt x="372" y="15"/>
                      </a:cubicBezTo>
                      <a:cubicBezTo>
                        <a:pt x="365" y="10"/>
                        <a:pt x="353" y="5"/>
                        <a:pt x="340" y="3"/>
                      </a:cubicBezTo>
                      <a:cubicBezTo>
                        <a:pt x="327" y="1"/>
                        <a:pt x="308" y="0"/>
                        <a:pt x="296" y="1"/>
                      </a:cubicBezTo>
                      <a:cubicBezTo>
                        <a:pt x="284" y="2"/>
                        <a:pt x="275" y="0"/>
                        <a:pt x="268" y="7"/>
                      </a:cubicBezTo>
                      <a:cubicBezTo>
                        <a:pt x="261" y="14"/>
                        <a:pt x="258" y="23"/>
                        <a:pt x="254" y="43"/>
                      </a:cubicBezTo>
                      <a:cubicBezTo>
                        <a:pt x="250" y="63"/>
                        <a:pt x="247" y="108"/>
                        <a:pt x="245" y="127"/>
                      </a:cubicBezTo>
                      <a:cubicBezTo>
                        <a:pt x="243" y="146"/>
                        <a:pt x="243" y="141"/>
                        <a:pt x="242" y="157"/>
                      </a:cubicBezTo>
                      <a:cubicBezTo>
                        <a:pt x="241" y="173"/>
                        <a:pt x="240" y="205"/>
                        <a:pt x="240" y="221"/>
                      </a:cubicBezTo>
                      <a:cubicBezTo>
                        <a:pt x="240" y="237"/>
                        <a:pt x="247" y="245"/>
                        <a:pt x="242" y="253"/>
                      </a:cubicBezTo>
                      <a:cubicBezTo>
                        <a:pt x="237" y="261"/>
                        <a:pt x="223" y="261"/>
                        <a:pt x="208" y="267"/>
                      </a:cubicBezTo>
                      <a:cubicBezTo>
                        <a:pt x="193" y="273"/>
                        <a:pt x="170" y="283"/>
                        <a:pt x="154" y="287"/>
                      </a:cubicBezTo>
                      <a:cubicBezTo>
                        <a:pt x="138" y="291"/>
                        <a:pt x="119" y="289"/>
                        <a:pt x="110" y="289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nb-NO"/>
                </a:p>
              </p:txBody>
            </p:sp>
            <p:grpSp>
              <p:nvGrpSpPr>
                <p:cNvPr id="5" name="Group 14"/>
                <p:cNvGrpSpPr>
                  <a:grpSpLocks/>
                </p:cNvGrpSpPr>
                <p:nvPr/>
              </p:nvGrpSpPr>
              <p:grpSpPr bwMode="auto">
                <a:xfrm>
                  <a:off x="655" y="1365"/>
                  <a:ext cx="1838" cy="1609"/>
                  <a:chOff x="655" y="1365"/>
                  <a:chExt cx="1838" cy="1609"/>
                </a:xfrm>
              </p:grpSpPr>
              <p:sp>
                <p:nvSpPr>
                  <p:cNvPr id="22540" name="Freeform 15"/>
                  <p:cNvSpPr>
                    <a:spLocks/>
                  </p:cNvSpPr>
                  <p:nvPr/>
                </p:nvSpPr>
                <p:spPr bwMode="auto">
                  <a:xfrm>
                    <a:off x="1429" y="1858"/>
                    <a:ext cx="270" cy="168"/>
                  </a:xfrm>
                  <a:custGeom>
                    <a:avLst/>
                    <a:gdLst>
                      <a:gd name="T0" fmla="*/ 15 w 270"/>
                      <a:gd name="T1" fmla="*/ 148 h 168"/>
                      <a:gd name="T2" fmla="*/ 67 w 270"/>
                      <a:gd name="T3" fmla="*/ 148 h 168"/>
                      <a:gd name="T4" fmla="*/ 99 w 270"/>
                      <a:gd name="T5" fmla="*/ 160 h 168"/>
                      <a:gd name="T6" fmla="*/ 137 w 270"/>
                      <a:gd name="T7" fmla="*/ 166 h 168"/>
                      <a:gd name="T8" fmla="*/ 181 w 270"/>
                      <a:gd name="T9" fmla="*/ 166 h 168"/>
                      <a:gd name="T10" fmla="*/ 203 w 270"/>
                      <a:gd name="T11" fmla="*/ 156 h 168"/>
                      <a:gd name="T12" fmla="*/ 209 w 270"/>
                      <a:gd name="T13" fmla="*/ 146 h 168"/>
                      <a:gd name="T14" fmla="*/ 193 w 270"/>
                      <a:gd name="T15" fmla="*/ 136 h 168"/>
                      <a:gd name="T16" fmla="*/ 171 w 270"/>
                      <a:gd name="T17" fmla="*/ 134 h 168"/>
                      <a:gd name="T18" fmla="*/ 136 w 270"/>
                      <a:gd name="T19" fmla="*/ 121 h 168"/>
                      <a:gd name="T20" fmla="*/ 153 w 270"/>
                      <a:gd name="T21" fmla="*/ 100 h 168"/>
                      <a:gd name="T22" fmla="*/ 175 w 270"/>
                      <a:gd name="T23" fmla="*/ 82 h 168"/>
                      <a:gd name="T24" fmla="*/ 257 w 270"/>
                      <a:gd name="T25" fmla="*/ 70 h 168"/>
                      <a:gd name="T26" fmla="*/ 251 w 270"/>
                      <a:gd name="T27" fmla="*/ 54 h 168"/>
                      <a:gd name="T28" fmla="*/ 239 w 270"/>
                      <a:gd name="T29" fmla="*/ 46 h 168"/>
                      <a:gd name="T30" fmla="*/ 213 w 270"/>
                      <a:gd name="T31" fmla="*/ 48 h 168"/>
                      <a:gd name="T32" fmla="*/ 191 w 270"/>
                      <a:gd name="T33" fmla="*/ 50 h 168"/>
                      <a:gd name="T34" fmla="*/ 159 w 270"/>
                      <a:gd name="T35" fmla="*/ 56 h 168"/>
                      <a:gd name="T36" fmla="*/ 195 w 270"/>
                      <a:gd name="T37" fmla="*/ 48 h 168"/>
                      <a:gd name="T38" fmla="*/ 227 w 270"/>
                      <a:gd name="T39" fmla="*/ 44 h 168"/>
                      <a:gd name="T40" fmla="*/ 225 w 270"/>
                      <a:gd name="T41" fmla="*/ 34 h 168"/>
                      <a:gd name="T42" fmla="*/ 219 w 270"/>
                      <a:gd name="T43" fmla="*/ 28 h 168"/>
                      <a:gd name="T44" fmla="*/ 207 w 270"/>
                      <a:gd name="T45" fmla="*/ 26 h 168"/>
                      <a:gd name="T46" fmla="*/ 193 w 270"/>
                      <a:gd name="T47" fmla="*/ 10 h 168"/>
                      <a:gd name="T48" fmla="*/ 175 w 270"/>
                      <a:gd name="T49" fmla="*/ 8 h 168"/>
                      <a:gd name="T50" fmla="*/ 159 w 270"/>
                      <a:gd name="T51" fmla="*/ 10 h 168"/>
                      <a:gd name="T52" fmla="*/ 135 w 270"/>
                      <a:gd name="T53" fmla="*/ 2 h 168"/>
                      <a:gd name="T54" fmla="*/ 93 w 270"/>
                      <a:gd name="T55" fmla="*/ 20 h 168"/>
                      <a:gd name="T56" fmla="*/ 59 w 270"/>
                      <a:gd name="T57" fmla="*/ 32 h 168"/>
                      <a:gd name="T58" fmla="*/ 35 w 270"/>
                      <a:gd name="T59" fmla="*/ 50 h 168"/>
                      <a:gd name="T60" fmla="*/ 0 w 270"/>
                      <a:gd name="T61" fmla="*/ 75 h 168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270"/>
                      <a:gd name="T94" fmla="*/ 0 h 168"/>
                      <a:gd name="T95" fmla="*/ 270 w 270"/>
                      <a:gd name="T96" fmla="*/ 168 h 168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270" h="168">
                        <a:moveTo>
                          <a:pt x="15" y="148"/>
                        </a:moveTo>
                        <a:cubicBezTo>
                          <a:pt x="24" y="148"/>
                          <a:pt x="53" y="146"/>
                          <a:pt x="67" y="148"/>
                        </a:cubicBezTo>
                        <a:cubicBezTo>
                          <a:pt x="81" y="150"/>
                          <a:pt x="87" y="157"/>
                          <a:pt x="99" y="160"/>
                        </a:cubicBezTo>
                        <a:cubicBezTo>
                          <a:pt x="111" y="163"/>
                          <a:pt x="123" y="165"/>
                          <a:pt x="137" y="166"/>
                        </a:cubicBezTo>
                        <a:cubicBezTo>
                          <a:pt x="151" y="167"/>
                          <a:pt x="170" y="168"/>
                          <a:pt x="181" y="166"/>
                        </a:cubicBezTo>
                        <a:cubicBezTo>
                          <a:pt x="192" y="164"/>
                          <a:pt x="198" y="159"/>
                          <a:pt x="203" y="156"/>
                        </a:cubicBezTo>
                        <a:cubicBezTo>
                          <a:pt x="208" y="153"/>
                          <a:pt x="211" y="149"/>
                          <a:pt x="209" y="146"/>
                        </a:cubicBezTo>
                        <a:cubicBezTo>
                          <a:pt x="207" y="143"/>
                          <a:pt x="199" y="138"/>
                          <a:pt x="193" y="136"/>
                        </a:cubicBezTo>
                        <a:cubicBezTo>
                          <a:pt x="187" y="134"/>
                          <a:pt x="180" y="136"/>
                          <a:pt x="171" y="134"/>
                        </a:cubicBezTo>
                        <a:cubicBezTo>
                          <a:pt x="162" y="132"/>
                          <a:pt x="139" y="127"/>
                          <a:pt x="136" y="121"/>
                        </a:cubicBezTo>
                        <a:cubicBezTo>
                          <a:pt x="133" y="115"/>
                          <a:pt x="147" y="106"/>
                          <a:pt x="153" y="100"/>
                        </a:cubicBezTo>
                        <a:cubicBezTo>
                          <a:pt x="159" y="94"/>
                          <a:pt x="158" y="87"/>
                          <a:pt x="175" y="82"/>
                        </a:cubicBezTo>
                        <a:cubicBezTo>
                          <a:pt x="192" y="77"/>
                          <a:pt x="244" y="75"/>
                          <a:pt x="257" y="70"/>
                        </a:cubicBezTo>
                        <a:cubicBezTo>
                          <a:pt x="270" y="65"/>
                          <a:pt x="254" y="58"/>
                          <a:pt x="251" y="54"/>
                        </a:cubicBezTo>
                        <a:cubicBezTo>
                          <a:pt x="248" y="50"/>
                          <a:pt x="245" y="47"/>
                          <a:pt x="239" y="46"/>
                        </a:cubicBezTo>
                        <a:cubicBezTo>
                          <a:pt x="233" y="45"/>
                          <a:pt x="221" y="47"/>
                          <a:pt x="213" y="48"/>
                        </a:cubicBezTo>
                        <a:cubicBezTo>
                          <a:pt x="205" y="49"/>
                          <a:pt x="200" y="49"/>
                          <a:pt x="191" y="50"/>
                        </a:cubicBezTo>
                        <a:cubicBezTo>
                          <a:pt x="182" y="51"/>
                          <a:pt x="158" y="56"/>
                          <a:pt x="159" y="56"/>
                        </a:cubicBezTo>
                        <a:cubicBezTo>
                          <a:pt x="160" y="56"/>
                          <a:pt x="184" y="50"/>
                          <a:pt x="195" y="48"/>
                        </a:cubicBezTo>
                        <a:cubicBezTo>
                          <a:pt x="206" y="46"/>
                          <a:pt x="222" y="46"/>
                          <a:pt x="227" y="44"/>
                        </a:cubicBezTo>
                        <a:cubicBezTo>
                          <a:pt x="232" y="42"/>
                          <a:pt x="226" y="37"/>
                          <a:pt x="225" y="34"/>
                        </a:cubicBezTo>
                        <a:cubicBezTo>
                          <a:pt x="224" y="31"/>
                          <a:pt x="222" y="29"/>
                          <a:pt x="219" y="28"/>
                        </a:cubicBezTo>
                        <a:cubicBezTo>
                          <a:pt x="216" y="27"/>
                          <a:pt x="211" y="29"/>
                          <a:pt x="207" y="26"/>
                        </a:cubicBezTo>
                        <a:cubicBezTo>
                          <a:pt x="203" y="23"/>
                          <a:pt x="198" y="13"/>
                          <a:pt x="193" y="10"/>
                        </a:cubicBezTo>
                        <a:cubicBezTo>
                          <a:pt x="188" y="7"/>
                          <a:pt x="181" y="8"/>
                          <a:pt x="175" y="8"/>
                        </a:cubicBezTo>
                        <a:cubicBezTo>
                          <a:pt x="169" y="8"/>
                          <a:pt x="166" y="11"/>
                          <a:pt x="159" y="10"/>
                        </a:cubicBezTo>
                        <a:cubicBezTo>
                          <a:pt x="152" y="9"/>
                          <a:pt x="146" y="0"/>
                          <a:pt x="135" y="2"/>
                        </a:cubicBezTo>
                        <a:cubicBezTo>
                          <a:pt x="124" y="4"/>
                          <a:pt x="106" y="15"/>
                          <a:pt x="93" y="20"/>
                        </a:cubicBezTo>
                        <a:cubicBezTo>
                          <a:pt x="80" y="25"/>
                          <a:pt x="69" y="27"/>
                          <a:pt x="59" y="32"/>
                        </a:cubicBezTo>
                        <a:cubicBezTo>
                          <a:pt x="49" y="37"/>
                          <a:pt x="45" y="43"/>
                          <a:pt x="35" y="50"/>
                        </a:cubicBezTo>
                        <a:cubicBezTo>
                          <a:pt x="25" y="57"/>
                          <a:pt x="7" y="70"/>
                          <a:pt x="0" y="75"/>
                        </a:cubicBez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grpSp>
                <p:nvGrpSpPr>
                  <p:cNvPr id="6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655" y="1365"/>
                    <a:ext cx="1838" cy="1609"/>
                    <a:chOff x="655" y="1365"/>
                    <a:chExt cx="1838" cy="1609"/>
                  </a:xfrm>
                </p:grpSpPr>
                <p:sp>
                  <p:nvSpPr>
                    <p:cNvPr id="22542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258" y="2304"/>
                      <a:ext cx="218" cy="174"/>
                    </a:xfrm>
                    <a:custGeom>
                      <a:avLst/>
                      <a:gdLst>
                        <a:gd name="T0" fmla="*/ 0 w 218"/>
                        <a:gd name="T1" fmla="*/ 14 h 174"/>
                        <a:gd name="T2" fmla="*/ 48 w 218"/>
                        <a:gd name="T3" fmla="*/ 2 h 174"/>
                        <a:gd name="T4" fmla="*/ 94 w 218"/>
                        <a:gd name="T5" fmla="*/ 24 h 174"/>
                        <a:gd name="T6" fmla="*/ 128 w 218"/>
                        <a:gd name="T7" fmla="*/ 50 h 174"/>
                        <a:gd name="T8" fmla="*/ 166 w 218"/>
                        <a:gd name="T9" fmla="*/ 86 h 174"/>
                        <a:gd name="T10" fmla="*/ 210 w 218"/>
                        <a:gd name="T11" fmla="*/ 130 h 174"/>
                        <a:gd name="T12" fmla="*/ 216 w 218"/>
                        <a:gd name="T13" fmla="*/ 174 h 17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218"/>
                        <a:gd name="T22" fmla="*/ 0 h 174"/>
                        <a:gd name="T23" fmla="*/ 218 w 218"/>
                        <a:gd name="T24" fmla="*/ 174 h 17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218" h="174">
                          <a:moveTo>
                            <a:pt x="0" y="14"/>
                          </a:moveTo>
                          <a:cubicBezTo>
                            <a:pt x="8" y="12"/>
                            <a:pt x="32" y="0"/>
                            <a:pt x="48" y="2"/>
                          </a:cubicBezTo>
                          <a:cubicBezTo>
                            <a:pt x="64" y="4"/>
                            <a:pt x="81" y="16"/>
                            <a:pt x="94" y="24"/>
                          </a:cubicBezTo>
                          <a:cubicBezTo>
                            <a:pt x="107" y="32"/>
                            <a:pt x="116" y="40"/>
                            <a:pt x="128" y="50"/>
                          </a:cubicBezTo>
                          <a:cubicBezTo>
                            <a:pt x="140" y="60"/>
                            <a:pt x="152" y="73"/>
                            <a:pt x="166" y="86"/>
                          </a:cubicBezTo>
                          <a:cubicBezTo>
                            <a:pt x="180" y="99"/>
                            <a:pt x="202" y="115"/>
                            <a:pt x="210" y="130"/>
                          </a:cubicBezTo>
                          <a:cubicBezTo>
                            <a:pt x="218" y="145"/>
                            <a:pt x="215" y="165"/>
                            <a:pt x="216" y="174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nb-NO"/>
                    </a:p>
                  </p:txBody>
                </p:sp>
                <p:grpSp>
                  <p:nvGrpSpPr>
                    <p:cNvPr id="7" name="Group 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55" y="1365"/>
                      <a:ext cx="1838" cy="1609"/>
                      <a:chOff x="655" y="1365"/>
                      <a:chExt cx="1838" cy="1609"/>
                    </a:xfrm>
                  </p:grpSpPr>
                  <p:grpSp>
                    <p:nvGrpSpPr>
                      <p:cNvPr id="8" name="Group 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97" y="1365"/>
                        <a:ext cx="696" cy="587"/>
                        <a:chOff x="1797" y="1365"/>
                        <a:chExt cx="696" cy="587"/>
                      </a:xfrm>
                    </p:grpSpPr>
                    <p:sp>
                      <p:nvSpPr>
                        <p:cNvPr id="22555" name="Freeform 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97" y="1365"/>
                          <a:ext cx="696" cy="587"/>
                        </a:xfrm>
                        <a:custGeom>
                          <a:avLst/>
                          <a:gdLst>
                            <a:gd name="T0" fmla="*/ 41 w 696"/>
                            <a:gd name="T1" fmla="*/ 27 h 587"/>
                            <a:gd name="T2" fmla="*/ 93 w 696"/>
                            <a:gd name="T3" fmla="*/ 7 h 587"/>
                            <a:gd name="T4" fmla="*/ 165 w 696"/>
                            <a:gd name="T5" fmla="*/ 69 h 587"/>
                            <a:gd name="T6" fmla="*/ 285 w 696"/>
                            <a:gd name="T7" fmla="*/ 169 h 587"/>
                            <a:gd name="T8" fmla="*/ 353 w 696"/>
                            <a:gd name="T9" fmla="*/ 173 h 587"/>
                            <a:gd name="T10" fmla="*/ 415 w 696"/>
                            <a:gd name="T11" fmla="*/ 205 h 587"/>
                            <a:gd name="T12" fmla="*/ 447 w 696"/>
                            <a:gd name="T13" fmla="*/ 235 h 587"/>
                            <a:gd name="T14" fmla="*/ 453 w 696"/>
                            <a:gd name="T15" fmla="*/ 265 h 587"/>
                            <a:gd name="T16" fmla="*/ 469 w 696"/>
                            <a:gd name="T17" fmla="*/ 319 h 587"/>
                            <a:gd name="T18" fmla="*/ 625 w 696"/>
                            <a:gd name="T19" fmla="*/ 451 h 587"/>
                            <a:gd name="T20" fmla="*/ 687 w 696"/>
                            <a:gd name="T21" fmla="*/ 515 h 587"/>
                            <a:gd name="T22" fmla="*/ 680 w 696"/>
                            <a:gd name="T23" fmla="*/ 551 h 587"/>
                            <a:gd name="T24" fmla="*/ 651 w 696"/>
                            <a:gd name="T25" fmla="*/ 583 h 587"/>
                            <a:gd name="T26" fmla="*/ 569 w 696"/>
                            <a:gd name="T27" fmla="*/ 525 h 587"/>
                            <a:gd name="T28" fmla="*/ 289 w 696"/>
                            <a:gd name="T29" fmla="*/ 289 h 587"/>
                            <a:gd name="T30" fmla="*/ 85 w 696"/>
                            <a:gd name="T31" fmla="*/ 115 h 587"/>
                            <a:gd name="T32" fmla="*/ 7 w 696"/>
                            <a:gd name="T33" fmla="*/ 55 h 587"/>
                            <a:gd name="T34" fmla="*/ 41 w 696"/>
                            <a:gd name="T35" fmla="*/ 27 h 587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w 696"/>
                            <a:gd name="T55" fmla="*/ 0 h 587"/>
                            <a:gd name="T56" fmla="*/ 696 w 696"/>
                            <a:gd name="T57" fmla="*/ 587 h 587"/>
                          </a:gdLst>
                          <a:ahLst/>
                          <a:cxnLst>
                            <a:cxn ang="T36">
                              <a:pos x="T0" y="T1"/>
                            </a:cxn>
                            <a:cxn ang="T37">
                              <a:pos x="T2" y="T3"/>
                            </a:cxn>
                            <a:cxn ang="T38">
                              <a:pos x="T4" y="T5"/>
                            </a:cxn>
                            <a:cxn ang="T39">
                              <a:pos x="T6" y="T7"/>
                            </a:cxn>
                            <a:cxn ang="T40">
                              <a:pos x="T8" y="T9"/>
                            </a:cxn>
                            <a:cxn ang="T41">
                              <a:pos x="T10" y="T11"/>
                            </a:cxn>
                            <a:cxn ang="T42">
                              <a:pos x="T12" y="T13"/>
                            </a:cxn>
                            <a:cxn ang="T43">
                              <a:pos x="T14" y="T15"/>
                            </a:cxn>
                            <a:cxn ang="T44">
                              <a:pos x="T16" y="T17"/>
                            </a:cxn>
                            <a:cxn ang="T45">
                              <a:pos x="T18" y="T19"/>
                            </a:cxn>
                            <a:cxn ang="T46">
                              <a:pos x="T20" y="T21"/>
                            </a:cxn>
                            <a:cxn ang="T47">
                              <a:pos x="T22" y="T23"/>
                            </a:cxn>
                            <a:cxn ang="T48">
                              <a:pos x="T24" y="T25"/>
                            </a:cxn>
                            <a:cxn ang="T49">
                              <a:pos x="T26" y="T27"/>
                            </a:cxn>
                            <a:cxn ang="T50">
                              <a:pos x="T28" y="T29"/>
                            </a:cxn>
                            <a:cxn ang="T51">
                              <a:pos x="T30" y="T31"/>
                            </a:cxn>
                            <a:cxn ang="T52">
                              <a:pos x="T32" y="T33"/>
                            </a:cxn>
                            <a:cxn ang="T53">
                              <a:pos x="T34" y="T35"/>
                            </a:cxn>
                          </a:cxnLst>
                          <a:rect l="T54" t="T55" r="T56" b="T57"/>
                          <a:pathLst>
                            <a:path w="696" h="587">
                              <a:moveTo>
                                <a:pt x="41" y="27"/>
                              </a:moveTo>
                              <a:cubicBezTo>
                                <a:pt x="57" y="17"/>
                                <a:pt x="73" y="0"/>
                                <a:pt x="93" y="7"/>
                              </a:cubicBezTo>
                              <a:cubicBezTo>
                                <a:pt x="113" y="14"/>
                                <a:pt x="133" y="42"/>
                                <a:pt x="165" y="69"/>
                              </a:cubicBezTo>
                              <a:cubicBezTo>
                                <a:pt x="197" y="96"/>
                                <a:pt x="254" y="152"/>
                                <a:pt x="285" y="169"/>
                              </a:cubicBezTo>
                              <a:cubicBezTo>
                                <a:pt x="316" y="186"/>
                                <a:pt x="331" y="167"/>
                                <a:pt x="353" y="173"/>
                              </a:cubicBezTo>
                              <a:cubicBezTo>
                                <a:pt x="375" y="179"/>
                                <a:pt x="399" y="195"/>
                                <a:pt x="415" y="205"/>
                              </a:cubicBezTo>
                              <a:cubicBezTo>
                                <a:pt x="431" y="215"/>
                                <a:pt x="441" y="225"/>
                                <a:pt x="447" y="235"/>
                              </a:cubicBezTo>
                              <a:cubicBezTo>
                                <a:pt x="453" y="245"/>
                                <a:pt x="449" y="251"/>
                                <a:pt x="453" y="265"/>
                              </a:cubicBezTo>
                              <a:cubicBezTo>
                                <a:pt x="457" y="279"/>
                                <a:pt x="440" y="288"/>
                                <a:pt x="469" y="319"/>
                              </a:cubicBezTo>
                              <a:cubicBezTo>
                                <a:pt x="498" y="350"/>
                                <a:pt x="589" y="418"/>
                                <a:pt x="625" y="451"/>
                              </a:cubicBezTo>
                              <a:cubicBezTo>
                                <a:pt x="661" y="484"/>
                                <a:pt x="678" y="498"/>
                                <a:pt x="687" y="515"/>
                              </a:cubicBezTo>
                              <a:cubicBezTo>
                                <a:pt x="696" y="532"/>
                                <a:pt x="686" y="540"/>
                                <a:pt x="680" y="551"/>
                              </a:cubicBezTo>
                              <a:cubicBezTo>
                                <a:pt x="674" y="562"/>
                                <a:pt x="669" y="587"/>
                                <a:pt x="651" y="583"/>
                              </a:cubicBezTo>
                              <a:cubicBezTo>
                                <a:pt x="633" y="579"/>
                                <a:pt x="629" y="574"/>
                                <a:pt x="569" y="525"/>
                              </a:cubicBezTo>
                              <a:cubicBezTo>
                                <a:pt x="509" y="476"/>
                                <a:pt x="370" y="357"/>
                                <a:pt x="289" y="289"/>
                              </a:cubicBezTo>
                              <a:cubicBezTo>
                                <a:pt x="208" y="221"/>
                                <a:pt x="132" y="154"/>
                                <a:pt x="85" y="115"/>
                              </a:cubicBezTo>
                              <a:cubicBezTo>
                                <a:pt x="38" y="76"/>
                                <a:pt x="14" y="70"/>
                                <a:pt x="7" y="55"/>
                              </a:cubicBezTo>
                              <a:cubicBezTo>
                                <a:pt x="0" y="40"/>
                                <a:pt x="34" y="33"/>
                                <a:pt x="41" y="27"/>
                              </a:cubicBezTo>
                              <a:close/>
                            </a:path>
                          </a:pathLst>
                        </a:cu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  <p:sp>
                      <p:nvSpPr>
                        <p:cNvPr id="22556" name="Freeform 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076" y="1532"/>
                          <a:ext cx="216" cy="176"/>
                        </a:xfrm>
                        <a:custGeom>
                          <a:avLst/>
                          <a:gdLst>
                            <a:gd name="T0" fmla="*/ 0 w 216"/>
                            <a:gd name="T1" fmla="*/ 0 h 176"/>
                            <a:gd name="T2" fmla="*/ 100 w 216"/>
                            <a:gd name="T3" fmla="*/ 82 h 176"/>
                            <a:gd name="T4" fmla="*/ 216 w 216"/>
                            <a:gd name="T5" fmla="*/ 176 h 176"/>
                            <a:gd name="T6" fmla="*/ 0 60000 65536"/>
                            <a:gd name="T7" fmla="*/ 0 60000 65536"/>
                            <a:gd name="T8" fmla="*/ 0 60000 65536"/>
                            <a:gd name="T9" fmla="*/ 0 w 216"/>
                            <a:gd name="T10" fmla="*/ 0 h 176"/>
                            <a:gd name="T11" fmla="*/ 216 w 216"/>
                            <a:gd name="T12" fmla="*/ 176 h 176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16" h="176">
                              <a:moveTo>
                                <a:pt x="0" y="0"/>
                              </a:moveTo>
                              <a:cubicBezTo>
                                <a:pt x="16" y="14"/>
                                <a:pt x="64" y="53"/>
                                <a:pt x="100" y="82"/>
                              </a:cubicBezTo>
                              <a:cubicBezTo>
                                <a:pt x="136" y="111"/>
                                <a:pt x="192" y="156"/>
                                <a:pt x="216" y="176"/>
                              </a:cubicBezTo>
                            </a:path>
                          </a:pathLst>
                        </a:cu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  <p:sp>
                      <p:nvSpPr>
                        <p:cNvPr id="22557" name="Freeform 2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841" y="1460"/>
                          <a:ext cx="563" cy="475"/>
                        </a:xfrm>
                        <a:custGeom>
                          <a:avLst/>
                          <a:gdLst>
                            <a:gd name="T0" fmla="*/ 0 w 563"/>
                            <a:gd name="T1" fmla="*/ 0 h 475"/>
                            <a:gd name="T2" fmla="*/ 43 w 563"/>
                            <a:gd name="T3" fmla="*/ 64 h 475"/>
                            <a:gd name="T4" fmla="*/ 91 w 563"/>
                            <a:gd name="T5" fmla="*/ 120 h 475"/>
                            <a:gd name="T6" fmla="*/ 175 w 563"/>
                            <a:gd name="T7" fmla="*/ 187 h 475"/>
                            <a:gd name="T8" fmla="*/ 267 w 563"/>
                            <a:gd name="T9" fmla="*/ 264 h 475"/>
                            <a:gd name="T10" fmla="*/ 360 w 563"/>
                            <a:gd name="T11" fmla="*/ 342 h 475"/>
                            <a:gd name="T12" fmla="*/ 463 w 563"/>
                            <a:gd name="T13" fmla="*/ 429 h 475"/>
                            <a:gd name="T14" fmla="*/ 516 w 563"/>
                            <a:gd name="T15" fmla="*/ 453 h 475"/>
                            <a:gd name="T16" fmla="*/ 544 w 563"/>
                            <a:gd name="T17" fmla="*/ 456 h 475"/>
                            <a:gd name="T18" fmla="*/ 404 w 563"/>
                            <a:gd name="T19" fmla="*/ 337 h 475"/>
                            <a:gd name="T20" fmla="*/ 211 w 563"/>
                            <a:gd name="T21" fmla="*/ 178 h 475"/>
                            <a:gd name="T22" fmla="*/ 121 w 563"/>
                            <a:gd name="T23" fmla="*/ 102 h 475"/>
                            <a:gd name="T24" fmla="*/ 30 w 563"/>
                            <a:gd name="T25" fmla="*/ 25 h 475"/>
                            <a:gd name="T26" fmla="*/ 0 w 563"/>
                            <a:gd name="T27" fmla="*/ 0 h 475"/>
                            <a:gd name="T28" fmla="*/ 0 60000 65536"/>
                            <a:gd name="T29" fmla="*/ 0 60000 65536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w 563"/>
                            <a:gd name="T43" fmla="*/ 0 h 475"/>
                            <a:gd name="T44" fmla="*/ 563 w 563"/>
                            <a:gd name="T45" fmla="*/ 475 h 475"/>
                          </a:gdLst>
                          <a:ahLst/>
                          <a:cxnLst>
                            <a:cxn ang="T28">
                              <a:pos x="T0" y="T1"/>
                            </a:cxn>
                            <a:cxn ang="T29">
                              <a:pos x="T2" y="T3"/>
                            </a:cxn>
                            <a:cxn ang="T30">
                              <a:pos x="T4" y="T5"/>
                            </a:cxn>
                            <a:cxn ang="T31">
                              <a:pos x="T6" y="T7"/>
                            </a:cxn>
                            <a:cxn ang="T32">
                              <a:pos x="T8" y="T9"/>
                            </a:cxn>
                            <a:cxn ang="T33">
                              <a:pos x="T10" y="T11"/>
                            </a:cxn>
                            <a:cxn ang="T34">
                              <a:pos x="T12" y="T13"/>
                            </a:cxn>
                            <a:cxn ang="T35">
                              <a:pos x="T14" y="T15"/>
                            </a:cxn>
                            <a:cxn ang="T36">
                              <a:pos x="T16" y="T17"/>
                            </a:cxn>
                            <a:cxn ang="T37">
                              <a:pos x="T18" y="T19"/>
                            </a:cxn>
                            <a:cxn ang="T38">
                              <a:pos x="T20" y="T21"/>
                            </a:cxn>
                            <a:cxn ang="T39">
                              <a:pos x="T22" y="T23"/>
                            </a:cxn>
                            <a:cxn ang="T40">
                              <a:pos x="T24" y="T25"/>
                            </a:cxn>
                            <a:cxn ang="T41">
                              <a:pos x="T26" y="T27"/>
                            </a:cxn>
                          </a:cxnLst>
                          <a:rect l="T42" t="T43" r="T44" b="T45"/>
                          <a:pathLst>
                            <a:path w="563" h="475">
                              <a:moveTo>
                                <a:pt x="0" y="0"/>
                              </a:moveTo>
                              <a:cubicBezTo>
                                <a:pt x="2" y="6"/>
                                <a:pt x="28" y="44"/>
                                <a:pt x="43" y="64"/>
                              </a:cubicBezTo>
                              <a:cubicBezTo>
                                <a:pt x="58" y="84"/>
                                <a:pt x="69" y="100"/>
                                <a:pt x="91" y="120"/>
                              </a:cubicBezTo>
                              <a:cubicBezTo>
                                <a:pt x="113" y="140"/>
                                <a:pt x="146" y="163"/>
                                <a:pt x="175" y="187"/>
                              </a:cubicBezTo>
                              <a:cubicBezTo>
                                <a:pt x="204" y="211"/>
                                <a:pt x="236" y="238"/>
                                <a:pt x="267" y="264"/>
                              </a:cubicBezTo>
                              <a:cubicBezTo>
                                <a:pt x="298" y="290"/>
                                <a:pt x="327" y="315"/>
                                <a:pt x="360" y="342"/>
                              </a:cubicBezTo>
                              <a:cubicBezTo>
                                <a:pt x="393" y="369"/>
                                <a:pt x="437" y="411"/>
                                <a:pt x="463" y="429"/>
                              </a:cubicBezTo>
                              <a:cubicBezTo>
                                <a:pt x="489" y="447"/>
                                <a:pt x="503" y="449"/>
                                <a:pt x="516" y="453"/>
                              </a:cubicBezTo>
                              <a:cubicBezTo>
                                <a:pt x="529" y="457"/>
                                <a:pt x="563" y="475"/>
                                <a:pt x="544" y="456"/>
                              </a:cubicBezTo>
                              <a:cubicBezTo>
                                <a:pt x="525" y="437"/>
                                <a:pt x="459" y="383"/>
                                <a:pt x="404" y="337"/>
                              </a:cubicBezTo>
                              <a:cubicBezTo>
                                <a:pt x="349" y="291"/>
                                <a:pt x="258" y="217"/>
                                <a:pt x="211" y="178"/>
                              </a:cubicBezTo>
                              <a:cubicBezTo>
                                <a:pt x="164" y="139"/>
                                <a:pt x="151" y="128"/>
                                <a:pt x="121" y="102"/>
                              </a:cubicBezTo>
                              <a:cubicBezTo>
                                <a:pt x="91" y="76"/>
                                <a:pt x="50" y="42"/>
                                <a:pt x="30" y="25"/>
                              </a:cubicBezTo>
                              <a:cubicBezTo>
                                <a:pt x="10" y="8"/>
                                <a:pt x="6" y="5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hlink"/>
                        </a:solidFill>
                        <a:ln w="317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</p:grpSp>
                  <p:grpSp>
                    <p:nvGrpSpPr>
                      <p:cNvPr id="9" name="Group 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655" y="1534"/>
                        <a:ext cx="1674" cy="1440"/>
                        <a:chOff x="655" y="1534"/>
                        <a:chExt cx="1674" cy="1440"/>
                      </a:xfrm>
                    </p:grpSpPr>
                    <p:sp>
                      <p:nvSpPr>
                        <p:cNvPr id="22546" name="Freeform 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58" y="2826"/>
                          <a:ext cx="122" cy="148"/>
                        </a:xfrm>
                        <a:custGeom>
                          <a:avLst/>
                          <a:gdLst>
                            <a:gd name="T0" fmla="*/ 0 w 122"/>
                            <a:gd name="T1" fmla="*/ 0 h 148"/>
                            <a:gd name="T2" fmla="*/ 52 w 122"/>
                            <a:gd name="T3" fmla="*/ 72 h 148"/>
                            <a:gd name="T4" fmla="*/ 78 w 122"/>
                            <a:gd name="T5" fmla="*/ 110 h 148"/>
                            <a:gd name="T6" fmla="*/ 122 w 122"/>
                            <a:gd name="T7" fmla="*/ 148 h 148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122"/>
                            <a:gd name="T13" fmla="*/ 0 h 148"/>
                            <a:gd name="T14" fmla="*/ 122 w 122"/>
                            <a:gd name="T15" fmla="*/ 148 h 148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122" h="148">
                              <a:moveTo>
                                <a:pt x="0" y="0"/>
                              </a:moveTo>
                              <a:cubicBezTo>
                                <a:pt x="9" y="12"/>
                                <a:pt x="39" y="54"/>
                                <a:pt x="52" y="72"/>
                              </a:cubicBezTo>
                              <a:cubicBezTo>
                                <a:pt x="65" y="90"/>
                                <a:pt x="66" y="97"/>
                                <a:pt x="78" y="110"/>
                              </a:cubicBezTo>
                              <a:cubicBezTo>
                                <a:pt x="90" y="123"/>
                                <a:pt x="113" y="140"/>
                                <a:pt x="122" y="148"/>
                              </a:cubicBezTo>
                            </a:path>
                          </a:pathLst>
                        </a:cu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nb-NO"/>
                        </a:p>
                      </p:txBody>
                    </p:sp>
                    <p:grpSp>
                      <p:nvGrpSpPr>
                        <p:cNvPr id="10" name="Group 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655" y="1534"/>
                          <a:ext cx="1674" cy="1379"/>
                          <a:chOff x="655" y="1534"/>
                          <a:chExt cx="1674" cy="1379"/>
                        </a:xfrm>
                      </p:grpSpPr>
                      <p:sp>
                        <p:nvSpPr>
                          <p:cNvPr id="22548" name="Freeform 2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847" y="1534"/>
                            <a:ext cx="1482" cy="1338"/>
                          </a:xfrm>
                          <a:custGeom>
                            <a:avLst/>
                            <a:gdLst>
                              <a:gd name="T0" fmla="*/ 284 w 1482"/>
                              <a:gd name="T1" fmla="*/ 571 h 1338"/>
                              <a:gd name="T2" fmla="*/ 355 w 1482"/>
                              <a:gd name="T3" fmla="*/ 574 h 1338"/>
                              <a:gd name="T4" fmla="*/ 521 w 1482"/>
                              <a:gd name="T5" fmla="*/ 518 h 1338"/>
                              <a:gd name="T6" fmla="*/ 589 w 1482"/>
                              <a:gd name="T7" fmla="*/ 484 h 1338"/>
                              <a:gd name="T8" fmla="*/ 637 w 1482"/>
                              <a:gd name="T9" fmla="*/ 473 h 1338"/>
                              <a:gd name="T10" fmla="*/ 697 w 1482"/>
                              <a:gd name="T11" fmla="*/ 485 h 1338"/>
                              <a:gd name="T12" fmla="*/ 769 w 1482"/>
                              <a:gd name="T13" fmla="*/ 488 h 1338"/>
                              <a:gd name="T14" fmla="*/ 787 w 1482"/>
                              <a:gd name="T15" fmla="*/ 467 h 1338"/>
                              <a:gd name="T16" fmla="*/ 763 w 1482"/>
                              <a:gd name="T17" fmla="*/ 457 h 1338"/>
                              <a:gd name="T18" fmla="*/ 722 w 1482"/>
                              <a:gd name="T19" fmla="*/ 442 h 1338"/>
                              <a:gd name="T20" fmla="*/ 764 w 1482"/>
                              <a:gd name="T21" fmla="*/ 410 h 1338"/>
                              <a:gd name="T22" fmla="*/ 965 w 1482"/>
                              <a:gd name="T23" fmla="*/ 570 h 1338"/>
                              <a:gd name="T24" fmla="*/ 1181 w 1482"/>
                              <a:gd name="T25" fmla="*/ 754 h 1338"/>
                              <a:gd name="T26" fmla="*/ 1289 w 1482"/>
                              <a:gd name="T27" fmla="*/ 702 h 1338"/>
                              <a:gd name="T28" fmla="*/ 1369 w 1482"/>
                              <a:gd name="T29" fmla="*/ 626 h 1338"/>
                              <a:gd name="T30" fmla="*/ 1409 w 1482"/>
                              <a:gd name="T31" fmla="*/ 577 h 1338"/>
                              <a:gd name="T32" fmla="*/ 1409 w 1482"/>
                              <a:gd name="T33" fmla="*/ 559 h 1338"/>
                              <a:gd name="T34" fmla="*/ 1138 w 1482"/>
                              <a:gd name="T35" fmla="*/ 329 h 1338"/>
                              <a:gd name="T36" fmla="*/ 932 w 1482"/>
                              <a:gd name="T37" fmla="*/ 161 h 1338"/>
                              <a:gd name="T38" fmla="*/ 836 w 1482"/>
                              <a:gd name="T39" fmla="*/ 79 h 1338"/>
                              <a:gd name="T40" fmla="*/ 733 w 1482"/>
                              <a:gd name="T41" fmla="*/ 62 h 1338"/>
                              <a:gd name="T42" fmla="*/ 596 w 1482"/>
                              <a:gd name="T43" fmla="*/ 203 h 1338"/>
                              <a:gd name="T44" fmla="*/ 595 w 1482"/>
                              <a:gd name="T45" fmla="*/ 272 h 1338"/>
                              <a:gd name="T46" fmla="*/ 662 w 1482"/>
                              <a:gd name="T47" fmla="*/ 322 h 1338"/>
                              <a:gd name="T48" fmla="*/ 656 w 1482"/>
                              <a:gd name="T49" fmla="*/ 349 h 1338"/>
                              <a:gd name="T50" fmla="*/ 614 w 1482"/>
                              <a:gd name="T51" fmla="*/ 373 h 1338"/>
                              <a:gd name="T52" fmla="*/ 455 w 1482"/>
                              <a:gd name="T53" fmla="*/ 403 h 1338"/>
                              <a:gd name="T54" fmla="*/ 226 w 1482"/>
                              <a:gd name="T55" fmla="*/ 422 h 1338"/>
                              <a:gd name="T56" fmla="*/ 98 w 1482"/>
                              <a:gd name="T57" fmla="*/ 475 h 1338"/>
                              <a:gd name="T58" fmla="*/ 56 w 1482"/>
                              <a:gd name="T59" fmla="*/ 530 h 1338"/>
                              <a:gd name="T60" fmla="*/ 16 w 1482"/>
                              <a:gd name="T61" fmla="*/ 539 h 1338"/>
                              <a:gd name="T62" fmla="*/ 26 w 1482"/>
                              <a:gd name="T63" fmla="*/ 473 h 1338"/>
                              <a:gd name="T64" fmla="*/ 212 w 1482"/>
                              <a:gd name="T65" fmla="*/ 241 h 1338"/>
                              <a:gd name="T66" fmla="*/ 443 w 1482"/>
                              <a:gd name="T67" fmla="*/ 64 h 1338"/>
                              <a:gd name="T68" fmla="*/ 754 w 1482"/>
                              <a:gd name="T69" fmla="*/ 16 h 1338"/>
                              <a:gd name="T70" fmla="*/ 1102 w 1482"/>
                              <a:gd name="T71" fmla="*/ 299 h 1338"/>
                              <a:gd name="T72" fmla="*/ 1465 w 1482"/>
                              <a:gd name="T73" fmla="*/ 635 h 1338"/>
                              <a:gd name="T74" fmla="*/ 1351 w 1482"/>
                              <a:gd name="T75" fmla="*/ 982 h 1338"/>
                              <a:gd name="T76" fmla="*/ 1183 w 1482"/>
                              <a:gd name="T77" fmla="*/ 1168 h 1338"/>
                              <a:gd name="T78" fmla="*/ 908 w 1482"/>
                              <a:gd name="T79" fmla="*/ 1288 h 1338"/>
                              <a:gd name="T80" fmla="*/ 985 w 1482"/>
                              <a:gd name="T81" fmla="*/ 1228 h 1338"/>
                              <a:gd name="T82" fmla="*/ 1013 w 1482"/>
                              <a:gd name="T83" fmla="*/ 1076 h 1338"/>
                              <a:gd name="T84" fmla="*/ 1000 w 1482"/>
                              <a:gd name="T85" fmla="*/ 893 h 1338"/>
                              <a:gd name="T86" fmla="*/ 967 w 1482"/>
                              <a:gd name="T87" fmla="*/ 818 h 1338"/>
                              <a:gd name="T88" fmla="*/ 973 w 1482"/>
                              <a:gd name="T89" fmla="*/ 769 h 1338"/>
                              <a:gd name="T90" fmla="*/ 979 w 1482"/>
                              <a:gd name="T91" fmla="*/ 701 h 1338"/>
                              <a:gd name="T92" fmla="*/ 945 w 1482"/>
                              <a:gd name="T93" fmla="*/ 650 h 1338"/>
                              <a:gd name="T94" fmla="*/ 923 w 1482"/>
                              <a:gd name="T95" fmla="*/ 598 h 1338"/>
                              <a:gd name="T96" fmla="*/ 842 w 1482"/>
                              <a:gd name="T97" fmla="*/ 553 h 1338"/>
                              <a:gd name="T98" fmla="*/ 808 w 1482"/>
                              <a:gd name="T99" fmla="*/ 613 h 1338"/>
                              <a:gd name="T100" fmla="*/ 809 w 1482"/>
                              <a:gd name="T101" fmla="*/ 709 h 1338"/>
                              <a:gd name="T102" fmla="*/ 848 w 1482"/>
                              <a:gd name="T103" fmla="*/ 772 h 1338"/>
                              <a:gd name="T104" fmla="*/ 887 w 1482"/>
                              <a:gd name="T105" fmla="*/ 818 h 1338"/>
                              <a:gd name="T106" fmla="*/ 863 w 1482"/>
                              <a:gd name="T107" fmla="*/ 872 h 1338"/>
                              <a:gd name="T108" fmla="*/ 853 w 1482"/>
                              <a:gd name="T109" fmla="*/ 946 h 1338"/>
                              <a:gd name="T110" fmla="*/ 845 w 1482"/>
                              <a:gd name="T111" fmla="*/ 1074 h 1338"/>
                              <a:gd name="T112" fmla="*/ 793 w 1482"/>
                              <a:gd name="T113" fmla="*/ 1006 h 1338"/>
                              <a:gd name="T114" fmla="*/ 697 w 1482"/>
                              <a:gd name="T115" fmla="*/ 834 h 1338"/>
                              <a:gd name="T116" fmla="*/ 467 w 1482"/>
                              <a:gd name="T117" fmla="*/ 680 h 1338"/>
                              <a:gd name="T118" fmla="*/ 265 w 1482"/>
                              <a:gd name="T119" fmla="*/ 622 h 1338"/>
                              <a:gd name="T120" fmla="*/ 261 w 1482"/>
                              <a:gd name="T121" fmla="*/ 586 h 1338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60000 65536"/>
                              <a:gd name="T163" fmla="*/ 0 60000 65536"/>
                              <a:gd name="T164" fmla="*/ 0 60000 65536"/>
                              <a:gd name="T165" fmla="*/ 0 60000 65536"/>
                              <a:gd name="T166" fmla="*/ 0 60000 65536"/>
                              <a:gd name="T167" fmla="*/ 0 60000 65536"/>
                              <a:gd name="T168" fmla="*/ 0 60000 65536"/>
                              <a:gd name="T169" fmla="*/ 0 60000 65536"/>
                              <a:gd name="T170" fmla="*/ 0 60000 65536"/>
                              <a:gd name="T171" fmla="*/ 0 60000 65536"/>
                              <a:gd name="T172" fmla="*/ 0 60000 65536"/>
                              <a:gd name="T173" fmla="*/ 0 60000 65536"/>
                              <a:gd name="T174" fmla="*/ 0 60000 65536"/>
                              <a:gd name="T175" fmla="*/ 0 60000 65536"/>
                              <a:gd name="T176" fmla="*/ 0 60000 65536"/>
                              <a:gd name="T177" fmla="*/ 0 60000 65536"/>
                              <a:gd name="T178" fmla="*/ 0 60000 65536"/>
                              <a:gd name="T179" fmla="*/ 0 60000 65536"/>
                              <a:gd name="T180" fmla="*/ 0 60000 65536"/>
                              <a:gd name="T181" fmla="*/ 0 60000 65536"/>
                              <a:gd name="T182" fmla="*/ 0 60000 65536"/>
                              <a:gd name="T183" fmla="*/ 0 w 1482"/>
                              <a:gd name="T184" fmla="*/ 0 h 1338"/>
                              <a:gd name="T185" fmla="*/ 1482 w 1482"/>
                              <a:gd name="T186" fmla="*/ 1338 h 1338"/>
                            </a:gdLst>
                            <a:ahLst/>
                            <a:cxnLst>
                              <a:cxn ang="T122">
                                <a:pos x="T0" y="T1"/>
                              </a:cxn>
                              <a:cxn ang="T123">
                                <a:pos x="T2" y="T3"/>
                              </a:cxn>
                              <a:cxn ang="T124">
                                <a:pos x="T4" y="T5"/>
                              </a:cxn>
                              <a:cxn ang="T125">
                                <a:pos x="T6" y="T7"/>
                              </a:cxn>
                              <a:cxn ang="T126">
                                <a:pos x="T8" y="T9"/>
                              </a:cxn>
                              <a:cxn ang="T127">
                                <a:pos x="T10" y="T11"/>
                              </a:cxn>
                              <a:cxn ang="T128">
                                <a:pos x="T12" y="T13"/>
                              </a:cxn>
                              <a:cxn ang="T129">
                                <a:pos x="T14" y="T15"/>
                              </a:cxn>
                              <a:cxn ang="T130">
                                <a:pos x="T16" y="T17"/>
                              </a:cxn>
                              <a:cxn ang="T131">
                                <a:pos x="T18" y="T19"/>
                              </a:cxn>
                              <a:cxn ang="T132">
                                <a:pos x="T20" y="T21"/>
                              </a:cxn>
                              <a:cxn ang="T133">
                                <a:pos x="T22" y="T23"/>
                              </a:cxn>
                              <a:cxn ang="T134">
                                <a:pos x="T24" y="T25"/>
                              </a:cxn>
                              <a:cxn ang="T135">
                                <a:pos x="T26" y="T27"/>
                              </a:cxn>
                              <a:cxn ang="T136">
                                <a:pos x="T28" y="T29"/>
                              </a:cxn>
                              <a:cxn ang="T137">
                                <a:pos x="T30" y="T31"/>
                              </a:cxn>
                              <a:cxn ang="T138">
                                <a:pos x="T32" y="T33"/>
                              </a:cxn>
                              <a:cxn ang="T139">
                                <a:pos x="T34" y="T35"/>
                              </a:cxn>
                              <a:cxn ang="T140">
                                <a:pos x="T36" y="T37"/>
                              </a:cxn>
                              <a:cxn ang="T141">
                                <a:pos x="T38" y="T39"/>
                              </a:cxn>
                              <a:cxn ang="T142">
                                <a:pos x="T40" y="T41"/>
                              </a:cxn>
                              <a:cxn ang="T143">
                                <a:pos x="T42" y="T43"/>
                              </a:cxn>
                              <a:cxn ang="T144">
                                <a:pos x="T44" y="T45"/>
                              </a:cxn>
                              <a:cxn ang="T145">
                                <a:pos x="T46" y="T47"/>
                              </a:cxn>
                              <a:cxn ang="T146">
                                <a:pos x="T48" y="T49"/>
                              </a:cxn>
                              <a:cxn ang="T147">
                                <a:pos x="T50" y="T51"/>
                              </a:cxn>
                              <a:cxn ang="T148">
                                <a:pos x="T52" y="T53"/>
                              </a:cxn>
                              <a:cxn ang="T149">
                                <a:pos x="T54" y="T55"/>
                              </a:cxn>
                              <a:cxn ang="T150">
                                <a:pos x="T56" y="T57"/>
                              </a:cxn>
                              <a:cxn ang="T151">
                                <a:pos x="T58" y="T59"/>
                              </a:cxn>
                              <a:cxn ang="T152">
                                <a:pos x="T60" y="T61"/>
                              </a:cxn>
                              <a:cxn ang="T153">
                                <a:pos x="T62" y="T63"/>
                              </a:cxn>
                              <a:cxn ang="T154">
                                <a:pos x="T64" y="T65"/>
                              </a:cxn>
                              <a:cxn ang="T155">
                                <a:pos x="T66" y="T67"/>
                              </a:cxn>
                              <a:cxn ang="T156">
                                <a:pos x="T68" y="T69"/>
                              </a:cxn>
                              <a:cxn ang="T157">
                                <a:pos x="T70" y="T71"/>
                              </a:cxn>
                              <a:cxn ang="T158">
                                <a:pos x="T72" y="T73"/>
                              </a:cxn>
                              <a:cxn ang="T159">
                                <a:pos x="T74" y="T75"/>
                              </a:cxn>
                              <a:cxn ang="T160">
                                <a:pos x="T76" y="T77"/>
                              </a:cxn>
                              <a:cxn ang="T161">
                                <a:pos x="T78" y="T79"/>
                              </a:cxn>
                              <a:cxn ang="T162">
                                <a:pos x="T80" y="T81"/>
                              </a:cxn>
                              <a:cxn ang="T163">
                                <a:pos x="T82" y="T83"/>
                              </a:cxn>
                              <a:cxn ang="T164">
                                <a:pos x="T84" y="T85"/>
                              </a:cxn>
                              <a:cxn ang="T165">
                                <a:pos x="T86" y="T87"/>
                              </a:cxn>
                              <a:cxn ang="T166">
                                <a:pos x="T88" y="T89"/>
                              </a:cxn>
                              <a:cxn ang="T167">
                                <a:pos x="T90" y="T91"/>
                              </a:cxn>
                              <a:cxn ang="T168">
                                <a:pos x="T92" y="T93"/>
                              </a:cxn>
                              <a:cxn ang="T169">
                                <a:pos x="T94" y="T95"/>
                              </a:cxn>
                              <a:cxn ang="T170">
                                <a:pos x="T96" y="T97"/>
                              </a:cxn>
                              <a:cxn ang="T171">
                                <a:pos x="T98" y="T99"/>
                              </a:cxn>
                              <a:cxn ang="T172">
                                <a:pos x="T100" y="T101"/>
                              </a:cxn>
                              <a:cxn ang="T173">
                                <a:pos x="T102" y="T103"/>
                              </a:cxn>
                              <a:cxn ang="T174">
                                <a:pos x="T104" y="T105"/>
                              </a:cxn>
                              <a:cxn ang="T175">
                                <a:pos x="T106" y="T107"/>
                              </a:cxn>
                              <a:cxn ang="T176">
                                <a:pos x="T108" y="T109"/>
                              </a:cxn>
                              <a:cxn ang="T177">
                                <a:pos x="T110" y="T111"/>
                              </a:cxn>
                              <a:cxn ang="T178">
                                <a:pos x="T112" y="T113"/>
                              </a:cxn>
                              <a:cxn ang="T179">
                                <a:pos x="T114" y="T115"/>
                              </a:cxn>
                              <a:cxn ang="T180">
                                <a:pos x="T116" y="T117"/>
                              </a:cxn>
                              <a:cxn ang="T181">
                                <a:pos x="T118" y="T119"/>
                              </a:cxn>
                              <a:cxn ang="T182">
                                <a:pos x="T120" y="T121"/>
                              </a:cxn>
                            </a:cxnLst>
                            <a:rect l="T183" t="T184" r="T185" b="T186"/>
                            <a:pathLst>
                              <a:path w="1482" h="1338">
                                <a:moveTo>
                                  <a:pt x="261" y="586"/>
                                </a:moveTo>
                                <a:cubicBezTo>
                                  <a:pt x="268" y="579"/>
                                  <a:pt x="277" y="572"/>
                                  <a:pt x="284" y="571"/>
                                </a:cubicBezTo>
                                <a:cubicBezTo>
                                  <a:pt x="291" y="570"/>
                                  <a:pt x="293" y="581"/>
                                  <a:pt x="305" y="581"/>
                                </a:cubicBezTo>
                                <a:cubicBezTo>
                                  <a:pt x="317" y="581"/>
                                  <a:pt x="338" y="578"/>
                                  <a:pt x="355" y="574"/>
                                </a:cubicBezTo>
                                <a:cubicBezTo>
                                  <a:pt x="372" y="570"/>
                                  <a:pt x="378" y="566"/>
                                  <a:pt x="406" y="557"/>
                                </a:cubicBezTo>
                                <a:cubicBezTo>
                                  <a:pt x="434" y="548"/>
                                  <a:pt x="494" y="528"/>
                                  <a:pt x="521" y="518"/>
                                </a:cubicBezTo>
                                <a:cubicBezTo>
                                  <a:pt x="548" y="508"/>
                                  <a:pt x="558" y="502"/>
                                  <a:pt x="569" y="496"/>
                                </a:cubicBezTo>
                                <a:cubicBezTo>
                                  <a:pt x="580" y="490"/>
                                  <a:pt x="586" y="488"/>
                                  <a:pt x="589" y="484"/>
                                </a:cubicBezTo>
                                <a:cubicBezTo>
                                  <a:pt x="592" y="480"/>
                                  <a:pt x="582" y="474"/>
                                  <a:pt x="590" y="472"/>
                                </a:cubicBezTo>
                                <a:cubicBezTo>
                                  <a:pt x="598" y="470"/>
                                  <a:pt x="626" y="472"/>
                                  <a:pt x="637" y="473"/>
                                </a:cubicBezTo>
                                <a:cubicBezTo>
                                  <a:pt x="648" y="474"/>
                                  <a:pt x="646" y="473"/>
                                  <a:pt x="656" y="475"/>
                                </a:cubicBezTo>
                                <a:cubicBezTo>
                                  <a:pt x="666" y="477"/>
                                  <a:pt x="682" y="483"/>
                                  <a:pt x="697" y="485"/>
                                </a:cubicBezTo>
                                <a:cubicBezTo>
                                  <a:pt x="712" y="487"/>
                                  <a:pt x="733" y="490"/>
                                  <a:pt x="745" y="490"/>
                                </a:cubicBezTo>
                                <a:cubicBezTo>
                                  <a:pt x="757" y="490"/>
                                  <a:pt x="762" y="490"/>
                                  <a:pt x="769" y="488"/>
                                </a:cubicBezTo>
                                <a:cubicBezTo>
                                  <a:pt x="776" y="486"/>
                                  <a:pt x="786" y="482"/>
                                  <a:pt x="789" y="478"/>
                                </a:cubicBezTo>
                                <a:cubicBezTo>
                                  <a:pt x="792" y="474"/>
                                  <a:pt x="789" y="470"/>
                                  <a:pt x="787" y="467"/>
                                </a:cubicBezTo>
                                <a:cubicBezTo>
                                  <a:pt x="785" y="464"/>
                                  <a:pt x="783" y="463"/>
                                  <a:pt x="779" y="461"/>
                                </a:cubicBezTo>
                                <a:cubicBezTo>
                                  <a:pt x="775" y="459"/>
                                  <a:pt x="769" y="458"/>
                                  <a:pt x="763" y="457"/>
                                </a:cubicBezTo>
                                <a:cubicBezTo>
                                  <a:pt x="757" y="456"/>
                                  <a:pt x="747" y="456"/>
                                  <a:pt x="740" y="454"/>
                                </a:cubicBezTo>
                                <a:cubicBezTo>
                                  <a:pt x="733" y="452"/>
                                  <a:pt x="724" y="446"/>
                                  <a:pt x="722" y="442"/>
                                </a:cubicBezTo>
                                <a:cubicBezTo>
                                  <a:pt x="720" y="438"/>
                                  <a:pt x="721" y="436"/>
                                  <a:pt x="728" y="431"/>
                                </a:cubicBezTo>
                                <a:cubicBezTo>
                                  <a:pt x="735" y="426"/>
                                  <a:pt x="741" y="400"/>
                                  <a:pt x="764" y="410"/>
                                </a:cubicBezTo>
                                <a:cubicBezTo>
                                  <a:pt x="787" y="420"/>
                                  <a:pt x="836" y="467"/>
                                  <a:pt x="869" y="494"/>
                                </a:cubicBezTo>
                                <a:cubicBezTo>
                                  <a:pt x="902" y="521"/>
                                  <a:pt x="929" y="541"/>
                                  <a:pt x="965" y="570"/>
                                </a:cubicBezTo>
                                <a:cubicBezTo>
                                  <a:pt x="1001" y="599"/>
                                  <a:pt x="1049" y="635"/>
                                  <a:pt x="1085" y="666"/>
                                </a:cubicBezTo>
                                <a:cubicBezTo>
                                  <a:pt x="1121" y="697"/>
                                  <a:pt x="1159" y="735"/>
                                  <a:pt x="1181" y="754"/>
                                </a:cubicBezTo>
                                <a:cubicBezTo>
                                  <a:pt x="1203" y="773"/>
                                  <a:pt x="1201" y="788"/>
                                  <a:pt x="1219" y="779"/>
                                </a:cubicBezTo>
                                <a:cubicBezTo>
                                  <a:pt x="1237" y="770"/>
                                  <a:pt x="1270" y="723"/>
                                  <a:pt x="1289" y="702"/>
                                </a:cubicBezTo>
                                <a:cubicBezTo>
                                  <a:pt x="1308" y="681"/>
                                  <a:pt x="1321" y="668"/>
                                  <a:pt x="1334" y="655"/>
                                </a:cubicBezTo>
                                <a:cubicBezTo>
                                  <a:pt x="1347" y="642"/>
                                  <a:pt x="1359" y="636"/>
                                  <a:pt x="1369" y="626"/>
                                </a:cubicBezTo>
                                <a:cubicBezTo>
                                  <a:pt x="1379" y="616"/>
                                  <a:pt x="1387" y="604"/>
                                  <a:pt x="1394" y="596"/>
                                </a:cubicBezTo>
                                <a:cubicBezTo>
                                  <a:pt x="1401" y="588"/>
                                  <a:pt x="1406" y="582"/>
                                  <a:pt x="1409" y="577"/>
                                </a:cubicBezTo>
                                <a:cubicBezTo>
                                  <a:pt x="1412" y="572"/>
                                  <a:pt x="1411" y="569"/>
                                  <a:pt x="1411" y="566"/>
                                </a:cubicBezTo>
                                <a:cubicBezTo>
                                  <a:pt x="1411" y="563"/>
                                  <a:pt x="1428" y="577"/>
                                  <a:pt x="1409" y="559"/>
                                </a:cubicBezTo>
                                <a:cubicBezTo>
                                  <a:pt x="1390" y="541"/>
                                  <a:pt x="1343" y="495"/>
                                  <a:pt x="1298" y="457"/>
                                </a:cubicBezTo>
                                <a:cubicBezTo>
                                  <a:pt x="1253" y="419"/>
                                  <a:pt x="1185" y="367"/>
                                  <a:pt x="1138" y="329"/>
                                </a:cubicBezTo>
                                <a:cubicBezTo>
                                  <a:pt x="1091" y="291"/>
                                  <a:pt x="1047" y="258"/>
                                  <a:pt x="1013" y="230"/>
                                </a:cubicBezTo>
                                <a:cubicBezTo>
                                  <a:pt x="979" y="202"/>
                                  <a:pt x="953" y="179"/>
                                  <a:pt x="932" y="161"/>
                                </a:cubicBezTo>
                                <a:cubicBezTo>
                                  <a:pt x="911" y="143"/>
                                  <a:pt x="906" y="135"/>
                                  <a:pt x="890" y="121"/>
                                </a:cubicBezTo>
                                <a:cubicBezTo>
                                  <a:pt x="874" y="107"/>
                                  <a:pt x="855" y="94"/>
                                  <a:pt x="836" y="79"/>
                                </a:cubicBezTo>
                                <a:cubicBezTo>
                                  <a:pt x="817" y="64"/>
                                  <a:pt x="794" y="33"/>
                                  <a:pt x="777" y="30"/>
                                </a:cubicBezTo>
                                <a:cubicBezTo>
                                  <a:pt x="760" y="27"/>
                                  <a:pt x="754" y="42"/>
                                  <a:pt x="733" y="62"/>
                                </a:cubicBezTo>
                                <a:cubicBezTo>
                                  <a:pt x="712" y="82"/>
                                  <a:pt x="672" y="126"/>
                                  <a:pt x="649" y="149"/>
                                </a:cubicBezTo>
                                <a:cubicBezTo>
                                  <a:pt x="626" y="172"/>
                                  <a:pt x="608" y="188"/>
                                  <a:pt x="596" y="203"/>
                                </a:cubicBezTo>
                                <a:cubicBezTo>
                                  <a:pt x="584" y="218"/>
                                  <a:pt x="578" y="227"/>
                                  <a:pt x="578" y="238"/>
                                </a:cubicBezTo>
                                <a:cubicBezTo>
                                  <a:pt x="578" y="249"/>
                                  <a:pt x="585" y="261"/>
                                  <a:pt x="595" y="272"/>
                                </a:cubicBezTo>
                                <a:cubicBezTo>
                                  <a:pt x="605" y="283"/>
                                  <a:pt x="627" y="297"/>
                                  <a:pt x="638" y="305"/>
                                </a:cubicBezTo>
                                <a:cubicBezTo>
                                  <a:pt x="649" y="313"/>
                                  <a:pt x="655" y="317"/>
                                  <a:pt x="662" y="322"/>
                                </a:cubicBezTo>
                                <a:cubicBezTo>
                                  <a:pt x="669" y="327"/>
                                  <a:pt x="683" y="334"/>
                                  <a:pt x="682" y="338"/>
                                </a:cubicBezTo>
                                <a:cubicBezTo>
                                  <a:pt x="681" y="342"/>
                                  <a:pt x="663" y="346"/>
                                  <a:pt x="656" y="349"/>
                                </a:cubicBezTo>
                                <a:cubicBezTo>
                                  <a:pt x="649" y="352"/>
                                  <a:pt x="645" y="354"/>
                                  <a:pt x="638" y="358"/>
                                </a:cubicBezTo>
                                <a:cubicBezTo>
                                  <a:pt x="631" y="362"/>
                                  <a:pt x="625" y="366"/>
                                  <a:pt x="614" y="373"/>
                                </a:cubicBezTo>
                                <a:cubicBezTo>
                                  <a:pt x="603" y="380"/>
                                  <a:pt x="595" y="393"/>
                                  <a:pt x="569" y="398"/>
                                </a:cubicBezTo>
                                <a:cubicBezTo>
                                  <a:pt x="543" y="403"/>
                                  <a:pt x="495" y="400"/>
                                  <a:pt x="455" y="403"/>
                                </a:cubicBezTo>
                                <a:cubicBezTo>
                                  <a:pt x="415" y="406"/>
                                  <a:pt x="369" y="410"/>
                                  <a:pt x="331" y="413"/>
                                </a:cubicBezTo>
                                <a:cubicBezTo>
                                  <a:pt x="293" y="416"/>
                                  <a:pt x="254" y="418"/>
                                  <a:pt x="226" y="422"/>
                                </a:cubicBezTo>
                                <a:cubicBezTo>
                                  <a:pt x="198" y="426"/>
                                  <a:pt x="184" y="430"/>
                                  <a:pt x="163" y="439"/>
                                </a:cubicBezTo>
                                <a:cubicBezTo>
                                  <a:pt x="142" y="448"/>
                                  <a:pt x="112" y="466"/>
                                  <a:pt x="98" y="475"/>
                                </a:cubicBezTo>
                                <a:cubicBezTo>
                                  <a:pt x="84" y="484"/>
                                  <a:pt x="87" y="484"/>
                                  <a:pt x="80" y="493"/>
                                </a:cubicBezTo>
                                <a:cubicBezTo>
                                  <a:pt x="73" y="502"/>
                                  <a:pt x="62" y="520"/>
                                  <a:pt x="56" y="530"/>
                                </a:cubicBezTo>
                                <a:cubicBezTo>
                                  <a:pt x="50" y="540"/>
                                  <a:pt x="51" y="553"/>
                                  <a:pt x="44" y="554"/>
                                </a:cubicBezTo>
                                <a:cubicBezTo>
                                  <a:pt x="37" y="555"/>
                                  <a:pt x="23" y="545"/>
                                  <a:pt x="16" y="539"/>
                                </a:cubicBezTo>
                                <a:cubicBezTo>
                                  <a:pt x="9" y="533"/>
                                  <a:pt x="0" y="526"/>
                                  <a:pt x="2" y="515"/>
                                </a:cubicBezTo>
                                <a:cubicBezTo>
                                  <a:pt x="4" y="504"/>
                                  <a:pt x="7" y="500"/>
                                  <a:pt x="26" y="473"/>
                                </a:cubicBezTo>
                                <a:cubicBezTo>
                                  <a:pt x="45" y="446"/>
                                  <a:pt x="88" y="392"/>
                                  <a:pt x="119" y="353"/>
                                </a:cubicBezTo>
                                <a:cubicBezTo>
                                  <a:pt x="150" y="314"/>
                                  <a:pt x="183" y="272"/>
                                  <a:pt x="212" y="241"/>
                                </a:cubicBezTo>
                                <a:cubicBezTo>
                                  <a:pt x="241" y="210"/>
                                  <a:pt x="255" y="195"/>
                                  <a:pt x="293" y="166"/>
                                </a:cubicBezTo>
                                <a:cubicBezTo>
                                  <a:pt x="331" y="137"/>
                                  <a:pt x="392" y="89"/>
                                  <a:pt x="443" y="64"/>
                                </a:cubicBezTo>
                                <a:cubicBezTo>
                                  <a:pt x="494" y="39"/>
                                  <a:pt x="545" y="22"/>
                                  <a:pt x="597" y="14"/>
                                </a:cubicBezTo>
                                <a:cubicBezTo>
                                  <a:pt x="649" y="6"/>
                                  <a:pt x="708" y="0"/>
                                  <a:pt x="754" y="16"/>
                                </a:cubicBezTo>
                                <a:cubicBezTo>
                                  <a:pt x="800" y="32"/>
                                  <a:pt x="816" y="60"/>
                                  <a:pt x="874" y="107"/>
                                </a:cubicBezTo>
                                <a:cubicBezTo>
                                  <a:pt x="932" y="154"/>
                                  <a:pt x="1022" y="233"/>
                                  <a:pt x="1102" y="299"/>
                                </a:cubicBezTo>
                                <a:cubicBezTo>
                                  <a:pt x="1182" y="365"/>
                                  <a:pt x="1294" y="447"/>
                                  <a:pt x="1354" y="503"/>
                                </a:cubicBezTo>
                                <a:cubicBezTo>
                                  <a:pt x="1414" y="559"/>
                                  <a:pt x="1448" y="585"/>
                                  <a:pt x="1465" y="635"/>
                                </a:cubicBezTo>
                                <a:cubicBezTo>
                                  <a:pt x="1482" y="685"/>
                                  <a:pt x="1475" y="747"/>
                                  <a:pt x="1456" y="805"/>
                                </a:cubicBezTo>
                                <a:cubicBezTo>
                                  <a:pt x="1437" y="863"/>
                                  <a:pt x="1381" y="937"/>
                                  <a:pt x="1351" y="982"/>
                                </a:cubicBezTo>
                                <a:cubicBezTo>
                                  <a:pt x="1321" y="1027"/>
                                  <a:pt x="1304" y="1042"/>
                                  <a:pt x="1276" y="1073"/>
                                </a:cubicBezTo>
                                <a:cubicBezTo>
                                  <a:pt x="1248" y="1104"/>
                                  <a:pt x="1228" y="1127"/>
                                  <a:pt x="1183" y="1168"/>
                                </a:cubicBezTo>
                                <a:cubicBezTo>
                                  <a:pt x="1138" y="1209"/>
                                  <a:pt x="1051" y="1298"/>
                                  <a:pt x="1005" y="1318"/>
                                </a:cubicBezTo>
                                <a:cubicBezTo>
                                  <a:pt x="959" y="1338"/>
                                  <a:pt x="919" y="1296"/>
                                  <a:pt x="908" y="1288"/>
                                </a:cubicBezTo>
                                <a:cubicBezTo>
                                  <a:pt x="897" y="1280"/>
                                  <a:pt x="927" y="1277"/>
                                  <a:pt x="940" y="1267"/>
                                </a:cubicBezTo>
                                <a:cubicBezTo>
                                  <a:pt x="953" y="1257"/>
                                  <a:pt x="974" y="1247"/>
                                  <a:pt x="985" y="1228"/>
                                </a:cubicBezTo>
                                <a:cubicBezTo>
                                  <a:pt x="996" y="1209"/>
                                  <a:pt x="999" y="1175"/>
                                  <a:pt x="1004" y="1150"/>
                                </a:cubicBezTo>
                                <a:cubicBezTo>
                                  <a:pt x="1009" y="1125"/>
                                  <a:pt x="1011" y="1102"/>
                                  <a:pt x="1013" y="1076"/>
                                </a:cubicBezTo>
                                <a:cubicBezTo>
                                  <a:pt x="1015" y="1050"/>
                                  <a:pt x="1015" y="1024"/>
                                  <a:pt x="1013" y="994"/>
                                </a:cubicBezTo>
                                <a:cubicBezTo>
                                  <a:pt x="1011" y="964"/>
                                  <a:pt x="1005" y="920"/>
                                  <a:pt x="1000" y="893"/>
                                </a:cubicBezTo>
                                <a:cubicBezTo>
                                  <a:pt x="995" y="866"/>
                                  <a:pt x="986" y="846"/>
                                  <a:pt x="981" y="834"/>
                                </a:cubicBezTo>
                                <a:cubicBezTo>
                                  <a:pt x="976" y="822"/>
                                  <a:pt x="969" y="825"/>
                                  <a:pt x="967" y="818"/>
                                </a:cubicBezTo>
                                <a:cubicBezTo>
                                  <a:pt x="965" y="811"/>
                                  <a:pt x="969" y="801"/>
                                  <a:pt x="970" y="793"/>
                                </a:cubicBezTo>
                                <a:cubicBezTo>
                                  <a:pt x="971" y="785"/>
                                  <a:pt x="971" y="781"/>
                                  <a:pt x="973" y="769"/>
                                </a:cubicBezTo>
                                <a:cubicBezTo>
                                  <a:pt x="975" y="757"/>
                                  <a:pt x="980" y="733"/>
                                  <a:pt x="981" y="722"/>
                                </a:cubicBezTo>
                                <a:cubicBezTo>
                                  <a:pt x="982" y="711"/>
                                  <a:pt x="983" y="710"/>
                                  <a:pt x="979" y="701"/>
                                </a:cubicBezTo>
                                <a:cubicBezTo>
                                  <a:pt x="975" y="692"/>
                                  <a:pt x="962" y="678"/>
                                  <a:pt x="956" y="670"/>
                                </a:cubicBezTo>
                                <a:cubicBezTo>
                                  <a:pt x="950" y="662"/>
                                  <a:pt x="949" y="655"/>
                                  <a:pt x="945" y="650"/>
                                </a:cubicBezTo>
                                <a:cubicBezTo>
                                  <a:pt x="941" y="645"/>
                                  <a:pt x="936" y="652"/>
                                  <a:pt x="932" y="643"/>
                                </a:cubicBezTo>
                                <a:cubicBezTo>
                                  <a:pt x="928" y="634"/>
                                  <a:pt x="928" y="611"/>
                                  <a:pt x="923" y="598"/>
                                </a:cubicBezTo>
                                <a:cubicBezTo>
                                  <a:pt x="918" y="585"/>
                                  <a:pt x="913" y="570"/>
                                  <a:pt x="899" y="562"/>
                                </a:cubicBezTo>
                                <a:cubicBezTo>
                                  <a:pt x="885" y="554"/>
                                  <a:pt x="855" y="551"/>
                                  <a:pt x="842" y="553"/>
                                </a:cubicBezTo>
                                <a:cubicBezTo>
                                  <a:pt x="829" y="555"/>
                                  <a:pt x="826" y="564"/>
                                  <a:pt x="820" y="574"/>
                                </a:cubicBezTo>
                                <a:cubicBezTo>
                                  <a:pt x="814" y="584"/>
                                  <a:pt x="809" y="596"/>
                                  <a:pt x="808" y="613"/>
                                </a:cubicBezTo>
                                <a:cubicBezTo>
                                  <a:pt x="807" y="630"/>
                                  <a:pt x="814" y="663"/>
                                  <a:pt x="814" y="679"/>
                                </a:cubicBezTo>
                                <a:cubicBezTo>
                                  <a:pt x="814" y="695"/>
                                  <a:pt x="808" y="699"/>
                                  <a:pt x="809" y="709"/>
                                </a:cubicBezTo>
                                <a:cubicBezTo>
                                  <a:pt x="810" y="719"/>
                                  <a:pt x="813" y="732"/>
                                  <a:pt x="820" y="742"/>
                                </a:cubicBezTo>
                                <a:cubicBezTo>
                                  <a:pt x="827" y="752"/>
                                  <a:pt x="839" y="764"/>
                                  <a:pt x="848" y="772"/>
                                </a:cubicBezTo>
                                <a:cubicBezTo>
                                  <a:pt x="857" y="780"/>
                                  <a:pt x="869" y="782"/>
                                  <a:pt x="875" y="790"/>
                                </a:cubicBezTo>
                                <a:cubicBezTo>
                                  <a:pt x="881" y="798"/>
                                  <a:pt x="887" y="812"/>
                                  <a:pt x="887" y="818"/>
                                </a:cubicBezTo>
                                <a:cubicBezTo>
                                  <a:pt x="887" y="824"/>
                                  <a:pt x="876" y="818"/>
                                  <a:pt x="872" y="827"/>
                                </a:cubicBezTo>
                                <a:cubicBezTo>
                                  <a:pt x="868" y="836"/>
                                  <a:pt x="865" y="859"/>
                                  <a:pt x="863" y="872"/>
                                </a:cubicBezTo>
                                <a:cubicBezTo>
                                  <a:pt x="861" y="885"/>
                                  <a:pt x="861" y="895"/>
                                  <a:pt x="859" y="907"/>
                                </a:cubicBezTo>
                                <a:cubicBezTo>
                                  <a:pt x="857" y="919"/>
                                  <a:pt x="855" y="926"/>
                                  <a:pt x="853" y="946"/>
                                </a:cubicBezTo>
                                <a:cubicBezTo>
                                  <a:pt x="851" y="966"/>
                                  <a:pt x="850" y="1005"/>
                                  <a:pt x="849" y="1026"/>
                                </a:cubicBezTo>
                                <a:cubicBezTo>
                                  <a:pt x="848" y="1047"/>
                                  <a:pt x="850" y="1065"/>
                                  <a:pt x="845" y="1074"/>
                                </a:cubicBezTo>
                                <a:cubicBezTo>
                                  <a:pt x="840" y="1083"/>
                                  <a:pt x="830" y="1089"/>
                                  <a:pt x="821" y="1078"/>
                                </a:cubicBezTo>
                                <a:cubicBezTo>
                                  <a:pt x="812" y="1067"/>
                                  <a:pt x="805" y="1031"/>
                                  <a:pt x="793" y="1006"/>
                                </a:cubicBezTo>
                                <a:cubicBezTo>
                                  <a:pt x="781" y="981"/>
                                  <a:pt x="767" y="954"/>
                                  <a:pt x="751" y="925"/>
                                </a:cubicBezTo>
                                <a:cubicBezTo>
                                  <a:pt x="735" y="896"/>
                                  <a:pt x="719" y="861"/>
                                  <a:pt x="697" y="834"/>
                                </a:cubicBezTo>
                                <a:cubicBezTo>
                                  <a:pt x="675" y="807"/>
                                  <a:pt x="654" y="787"/>
                                  <a:pt x="616" y="761"/>
                                </a:cubicBezTo>
                                <a:cubicBezTo>
                                  <a:pt x="578" y="735"/>
                                  <a:pt x="517" y="701"/>
                                  <a:pt x="467" y="680"/>
                                </a:cubicBezTo>
                                <a:cubicBezTo>
                                  <a:pt x="417" y="659"/>
                                  <a:pt x="347" y="644"/>
                                  <a:pt x="313" y="634"/>
                                </a:cubicBezTo>
                                <a:cubicBezTo>
                                  <a:pt x="279" y="624"/>
                                  <a:pt x="277" y="625"/>
                                  <a:pt x="265" y="622"/>
                                </a:cubicBezTo>
                                <a:cubicBezTo>
                                  <a:pt x="253" y="619"/>
                                  <a:pt x="242" y="619"/>
                                  <a:pt x="241" y="613"/>
                                </a:cubicBezTo>
                                <a:cubicBezTo>
                                  <a:pt x="240" y="607"/>
                                  <a:pt x="254" y="591"/>
                                  <a:pt x="261" y="586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FF00">
                              <a:alpha val="20000"/>
                            </a:srgbClr>
                          </a:solidFill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nb-NO"/>
                          </a:p>
                        </p:txBody>
                      </p:sp>
                      <p:grpSp>
                        <p:nvGrpSpPr>
                          <p:cNvPr id="11" name="Group 2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655" y="1928"/>
                            <a:ext cx="1125" cy="985"/>
                            <a:chOff x="655" y="1928"/>
                            <a:chExt cx="1125" cy="985"/>
                          </a:xfrm>
                        </p:grpSpPr>
                        <p:sp>
                          <p:nvSpPr>
                            <p:cNvPr id="22550" name="Freeform 2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078" y="2320"/>
                              <a:ext cx="404" cy="368"/>
                            </a:xfrm>
                            <a:custGeom>
                              <a:avLst/>
                              <a:gdLst>
                                <a:gd name="T0" fmla="*/ 172 w 404"/>
                                <a:gd name="T1" fmla="*/ 0 h 368"/>
                                <a:gd name="T2" fmla="*/ 148 w 404"/>
                                <a:gd name="T3" fmla="*/ 12 h 368"/>
                                <a:gd name="T4" fmla="*/ 124 w 404"/>
                                <a:gd name="T5" fmla="*/ 21 h 368"/>
                                <a:gd name="T6" fmla="*/ 106 w 404"/>
                                <a:gd name="T7" fmla="*/ 38 h 368"/>
                                <a:gd name="T8" fmla="*/ 78 w 404"/>
                                <a:gd name="T9" fmla="*/ 67 h 368"/>
                                <a:gd name="T10" fmla="*/ 14 w 404"/>
                                <a:gd name="T11" fmla="*/ 158 h 368"/>
                                <a:gd name="T12" fmla="*/ 4 w 404"/>
                                <a:gd name="T13" fmla="*/ 202 h 368"/>
                                <a:gd name="T14" fmla="*/ 36 w 404"/>
                                <a:gd name="T15" fmla="*/ 282 h 368"/>
                                <a:gd name="T16" fmla="*/ 80 w 404"/>
                                <a:gd name="T17" fmla="*/ 334 h 368"/>
                                <a:gd name="T18" fmla="*/ 126 w 404"/>
                                <a:gd name="T19" fmla="*/ 362 h 368"/>
                                <a:gd name="T20" fmla="*/ 216 w 404"/>
                                <a:gd name="T21" fmla="*/ 366 h 368"/>
                                <a:gd name="T22" fmla="*/ 294 w 404"/>
                                <a:gd name="T23" fmla="*/ 350 h 368"/>
                                <a:gd name="T24" fmla="*/ 342 w 404"/>
                                <a:gd name="T25" fmla="*/ 324 h 368"/>
                                <a:gd name="T26" fmla="*/ 366 w 404"/>
                                <a:gd name="T27" fmla="*/ 278 h 368"/>
                                <a:gd name="T28" fmla="*/ 398 w 404"/>
                                <a:gd name="T29" fmla="*/ 204 h 368"/>
                                <a:gd name="T30" fmla="*/ 396 w 404"/>
                                <a:gd name="T31" fmla="*/ 158 h 368"/>
                                <a:gd name="T32" fmla="*/ 351 w 404"/>
                                <a:gd name="T33" fmla="*/ 112 h 368"/>
                                <a:gd name="T34" fmla="*/ 332 w 404"/>
                                <a:gd name="T35" fmla="*/ 100 h 368"/>
                                <a:gd name="T36" fmla="*/ 305 w 404"/>
                                <a:gd name="T37" fmla="*/ 67 h 368"/>
                                <a:gd name="T38" fmla="*/ 260 w 404"/>
                                <a:gd name="T39" fmla="*/ 67 h 368"/>
                                <a:gd name="T40" fmla="*/ 228 w 404"/>
                                <a:gd name="T41" fmla="*/ 66 h 368"/>
                                <a:gd name="T42" fmla="*/ 214 w 404"/>
                                <a:gd name="T43" fmla="*/ 21 h 368"/>
                                <a:gd name="T44" fmla="*/ 196 w 404"/>
                                <a:gd name="T45" fmla="*/ 8 h 368"/>
                                <a:gd name="T46" fmla="*/ 172 w 404"/>
                                <a:gd name="T47" fmla="*/ 0 h 368"/>
                                <a:gd name="T48" fmla="*/ 0 60000 65536"/>
                                <a:gd name="T49" fmla="*/ 0 60000 65536"/>
                                <a:gd name="T50" fmla="*/ 0 60000 65536"/>
                                <a:gd name="T51" fmla="*/ 0 60000 65536"/>
                                <a:gd name="T52" fmla="*/ 0 60000 65536"/>
                                <a:gd name="T53" fmla="*/ 0 60000 65536"/>
                                <a:gd name="T54" fmla="*/ 0 60000 65536"/>
                                <a:gd name="T55" fmla="*/ 0 60000 65536"/>
                                <a:gd name="T56" fmla="*/ 0 60000 65536"/>
                                <a:gd name="T57" fmla="*/ 0 60000 65536"/>
                                <a:gd name="T58" fmla="*/ 0 60000 65536"/>
                                <a:gd name="T59" fmla="*/ 0 60000 65536"/>
                                <a:gd name="T60" fmla="*/ 0 60000 65536"/>
                                <a:gd name="T61" fmla="*/ 0 60000 65536"/>
                                <a:gd name="T62" fmla="*/ 0 60000 65536"/>
                                <a:gd name="T63" fmla="*/ 0 60000 65536"/>
                                <a:gd name="T64" fmla="*/ 0 60000 65536"/>
                                <a:gd name="T65" fmla="*/ 0 60000 65536"/>
                                <a:gd name="T66" fmla="*/ 0 60000 65536"/>
                                <a:gd name="T67" fmla="*/ 0 60000 65536"/>
                                <a:gd name="T68" fmla="*/ 0 60000 65536"/>
                                <a:gd name="T69" fmla="*/ 0 60000 65536"/>
                                <a:gd name="T70" fmla="*/ 0 60000 65536"/>
                                <a:gd name="T71" fmla="*/ 0 60000 65536"/>
                                <a:gd name="T72" fmla="*/ 0 w 404"/>
                                <a:gd name="T73" fmla="*/ 0 h 368"/>
                                <a:gd name="T74" fmla="*/ 404 w 404"/>
                                <a:gd name="T75" fmla="*/ 368 h 368"/>
                              </a:gdLst>
                              <a:ahLst/>
                              <a:cxnLst>
                                <a:cxn ang="T48">
                                  <a:pos x="T0" y="T1"/>
                                </a:cxn>
                                <a:cxn ang="T49">
                                  <a:pos x="T2" y="T3"/>
                                </a:cxn>
                                <a:cxn ang="T50">
                                  <a:pos x="T4" y="T5"/>
                                </a:cxn>
                                <a:cxn ang="T51">
                                  <a:pos x="T6" y="T7"/>
                                </a:cxn>
                                <a:cxn ang="T52">
                                  <a:pos x="T8" y="T9"/>
                                </a:cxn>
                                <a:cxn ang="T53">
                                  <a:pos x="T10" y="T11"/>
                                </a:cxn>
                                <a:cxn ang="T54">
                                  <a:pos x="T12" y="T13"/>
                                </a:cxn>
                                <a:cxn ang="T55">
                                  <a:pos x="T14" y="T15"/>
                                </a:cxn>
                                <a:cxn ang="T56">
                                  <a:pos x="T16" y="T17"/>
                                </a:cxn>
                                <a:cxn ang="T57">
                                  <a:pos x="T18" y="T19"/>
                                </a:cxn>
                                <a:cxn ang="T58">
                                  <a:pos x="T20" y="T21"/>
                                </a:cxn>
                                <a:cxn ang="T59">
                                  <a:pos x="T22" y="T23"/>
                                </a:cxn>
                                <a:cxn ang="T60">
                                  <a:pos x="T24" y="T25"/>
                                </a:cxn>
                                <a:cxn ang="T61">
                                  <a:pos x="T26" y="T27"/>
                                </a:cxn>
                                <a:cxn ang="T62">
                                  <a:pos x="T28" y="T29"/>
                                </a:cxn>
                                <a:cxn ang="T63">
                                  <a:pos x="T30" y="T31"/>
                                </a:cxn>
                                <a:cxn ang="T64">
                                  <a:pos x="T32" y="T33"/>
                                </a:cxn>
                                <a:cxn ang="T65">
                                  <a:pos x="T34" y="T35"/>
                                </a:cxn>
                                <a:cxn ang="T66">
                                  <a:pos x="T36" y="T37"/>
                                </a:cxn>
                                <a:cxn ang="T67">
                                  <a:pos x="T38" y="T39"/>
                                </a:cxn>
                                <a:cxn ang="T68">
                                  <a:pos x="T40" y="T41"/>
                                </a:cxn>
                                <a:cxn ang="T69">
                                  <a:pos x="T42" y="T43"/>
                                </a:cxn>
                                <a:cxn ang="T70">
                                  <a:pos x="T44" y="T45"/>
                                </a:cxn>
                                <a:cxn ang="T71">
                                  <a:pos x="T46" y="T47"/>
                                </a:cxn>
                              </a:cxnLst>
                              <a:rect l="T72" t="T73" r="T74" b="T75"/>
                              <a:pathLst>
                                <a:path w="404" h="368">
                                  <a:moveTo>
                                    <a:pt x="172" y="0"/>
                                  </a:moveTo>
                                  <a:cubicBezTo>
                                    <a:pt x="164" y="1"/>
                                    <a:pt x="156" y="8"/>
                                    <a:pt x="148" y="12"/>
                                  </a:cubicBezTo>
                                  <a:cubicBezTo>
                                    <a:pt x="140" y="16"/>
                                    <a:pt x="131" y="17"/>
                                    <a:pt x="124" y="21"/>
                                  </a:cubicBezTo>
                                  <a:cubicBezTo>
                                    <a:pt x="117" y="25"/>
                                    <a:pt x="114" y="30"/>
                                    <a:pt x="106" y="38"/>
                                  </a:cubicBezTo>
                                  <a:cubicBezTo>
                                    <a:pt x="98" y="46"/>
                                    <a:pt x="93" y="47"/>
                                    <a:pt x="78" y="67"/>
                                  </a:cubicBezTo>
                                  <a:cubicBezTo>
                                    <a:pt x="63" y="87"/>
                                    <a:pt x="26" y="135"/>
                                    <a:pt x="14" y="158"/>
                                  </a:cubicBezTo>
                                  <a:cubicBezTo>
                                    <a:pt x="2" y="181"/>
                                    <a:pt x="0" y="181"/>
                                    <a:pt x="4" y="202"/>
                                  </a:cubicBezTo>
                                  <a:cubicBezTo>
                                    <a:pt x="8" y="223"/>
                                    <a:pt x="23" y="260"/>
                                    <a:pt x="36" y="282"/>
                                  </a:cubicBezTo>
                                  <a:cubicBezTo>
                                    <a:pt x="49" y="304"/>
                                    <a:pt x="65" y="321"/>
                                    <a:pt x="80" y="334"/>
                                  </a:cubicBezTo>
                                  <a:cubicBezTo>
                                    <a:pt x="95" y="347"/>
                                    <a:pt x="103" y="357"/>
                                    <a:pt x="126" y="362"/>
                                  </a:cubicBezTo>
                                  <a:cubicBezTo>
                                    <a:pt x="149" y="367"/>
                                    <a:pt x="188" y="368"/>
                                    <a:pt x="216" y="366"/>
                                  </a:cubicBezTo>
                                  <a:cubicBezTo>
                                    <a:pt x="244" y="364"/>
                                    <a:pt x="273" y="357"/>
                                    <a:pt x="294" y="350"/>
                                  </a:cubicBezTo>
                                  <a:cubicBezTo>
                                    <a:pt x="315" y="343"/>
                                    <a:pt x="330" y="336"/>
                                    <a:pt x="342" y="324"/>
                                  </a:cubicBezTo>
                                  <a:cubicBezTo>
                                    <a:pt x="354" y="312"/>
                                    <a:pt x="357" y="298"/>
                                    <a:pt x="366" y="278"/>
                                  </a:cubicBezTo>
                                  <a:cubicBezTo>
                                    <a:pt x="375" y="258"/>
                                    <a:pt x="393" y="224"/>
                                    <a:pt x="398" y="204"/>
                                  </a:cubicBezTo>
                                  <a:cubicBezTo>
                                    <a:pt x="403" y="184"/>
                                    <a:pt x="404" y="173"/>
                                    <a:pt x="396" y="158"/>
                                  </a:cubicBezTo>
                                  <a:cubicBezTo>
                                    <a:pt x="388" y="143"/>
                                    <a:pt x="362" y="122"/>
                                    <a:pt x="351" y="112"/>
                                  </a:cubicBezTo>
                                  <a:cubicBezTo>
                                    <a:pt x="340" y="102"/>
                                    <a:pt x="340" y="107"/>
                                    <a:pt x="332" y="100"/>
                                  </a:cubicBezTo>
                                  <a:cubicBezTo>
                                    <a:pt x="324" y="93"/>
                                    <a:pt x="317" y="73"/>
                                    <a:pt x="305" y="67"/>
                                  </a:cubicBezTo>
                                  <a:cubicBezTo>
                                    <a:pt x="293" y="61"/>
                                    <a:pt x="273" y="67"/>
                                    <a:pt x="260" y="67"/>
                                  </a:cubicBezTo>
                                  <a:cubicBezTo>
                                    <a:pt x="247" y="67"/>
                                    <a:pt x="236" y="74"/>
                                    <a:pt x="228" y="66"/>
                                  </a:cubicBezTo>
                                  <a:cubicBezTo>
                                    <a:pt x="220" y="58"/>
                                    <a:pt x="219" y="31"/>
                                    <a:pt x="214" y="21"/>
                                  </a:cubicBezTo>
                                  <a:cubicBezTo>
                                    <a:pt x="209" y="11"/>
                                    <a:pt x="203" y="11"/>
                                    <a:pt x="196" y="8"/>
                                  </a:cubicBezTo>
                                  <a:cubicBezTo>
                                    <a:pt x="189" y="5"/>
                                    <a:pt x="181" y="0"/>
                                    <a:pt x="172" y="0"/>
                                  </a:cubicBezTo>
                                  <a:close/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nb-NO"/>
                            </a:p>
                          </p:txBody>
                        </p:sp>
                        <p:sp>
                          <p:nvSpPr>
                            <p:cNvPr id="22551" name="Freeform 2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866" y="2254"/>
                              <a:ext cx="700" cy="659"/>
                            </a:xfrm>
                            <a:custGeom>
                              <a:avLst/>
                              <a:gdLst>
                                <a:gd name="T0" fmla="*/ 608 w 700"/>
                                <a:gd name="T1" fmla="*/ 269 h 659"/>
                                <a:gd name="T2" fmla="*/ 653 w 700"/>
                                <a:gd name="T3" fmla="*/ 314 h 659"/>
                                <a:gd name="T4" fmla="*/ 688 w 700"/>
                                <a:gd name="T5" fmla="*/ 378 h 659"/>
                                <a:gd name="T6" fmla="*/ 699 w 700"/>
                                <a:gd name="T7" fmla="*/ 450 h 659"/>
                                <a:gd name="T8" fmla="*/ 680 w 700"/>
                                <a:gd name="T9" fmla="*/ 524 h 659"/>
                                <a:gd name="T10" fmla="*/ 653 w 700"/>
                                <a:gd name="T11" fmla="*/ 586 h 659"/>
                                <a:gd name="T12" fmla="*/ 642 w 700"/>
                                <a:gd name="T13" fmla="*/ 598 h 659"/>
                                <a:gd name="T14" fmla="*/ 614 w 700"/>
                                <a:gd name="T15" fmla="*/ 632 h 659"/>
                                <a:gd name="T16" fmla="*/ 568 w 700"/>
                                <a:gd name="T17" fmla="*/ 656 h 659"/>
                                <a:gd name="T18" fmla="*/ 482 w 700"/>
                                <a:gd name="T19" fmla="*/ 648 h 659"/>
                                <a:gd name="T20" fmla="*/ 418 w 700"/>
                                <a:gd name="T21" fmla="*/ 618 h 659"/>
                                <a:gd name="T22" fmla="*/ 336 w 700"/>
                                <a:gd name="T23" fmla="*/ 564 h 659"/>
                                <a:gd name="T24" fmla="*/ 234 w 700"/>
                                <a:gd name="T25" fmla="*/ 474 h 659"/>
                                <a:gd name="T26" fmla="*/ 124 w 700"/>
                                <a:gd name="T27" fmla="*/ 364 h 659"/>
                                <a:gd name="T28" fmla="*/ 64 w 700"/>
                                <a:gd name="T29" fmla="*/ 272 h 659"/>
                                <a:gd name="T30" fmla="*/ 26 w 700"/>
                                <a:gd name="T31" fmla="*/ 216 h 659"/>
                                <a:gd name="T32" fmla="*/ 4 w 700"/>
                                <a:gd name="T33" fmla="*/ 178 h 659"/>
                                <a:gd name="T34" fmla="*/ 8 w 700"/>
                                <a:gd name="T35" fmla="*/ 136 h 659"/>
                                <a:gd name="T36" fmla="*/ 50 w 700"/>
                                <a:gd name="T37" fmla="*/ 82 h 659"/>
                                <a:gd name="T38" fmla="*/ 102 w 700"/>
                                <a:gd name="T39" fmla="*/ 36 h 659"/>
                                <a:gd name="T40" fmla="*/ 134 w 700"/>
                                <a:gd name="T41" fmla="*/ 16 h 659"/>
                                <a:gd name="T42" fmla="*/ 178 w 700"/>
                                <a:gd name="T43" fmla="*/ 2 h 659"/>
                                <a:gd name="T44" fmla="*/ 242 w 700"/>
                                <a:gd name="T45" fmla="*/ 4 h 659"/>
                                <a:gd name="T46" fmla="*/ 300 w 700"/>
                                <a:gd name="T47" fmla="*/ 28 h 659"/>
                                <a:gd name="T48" fmla="*/ 336 w 700"/>
                                <a:gd name="T49" fmla="*/ 42 h 659"/>
                                <a:gd name="T50" fmla="*/ 368 w 700"/>
                                <a:gd name="T51" fmla="*/ 62 h 659"/>
                                <a:gd name="T52" fmla="*/ 0 60000 65536"/>
                                <a:gd name="T53" fmla="*/ 0 60000 65536"/>
                                <a:gd name="T54" fmla="*/ 0 60000 65536"/>
                                <a:gd name="T55" fmla="*/ 0 60000 65536"/>
                                <a:gd name="T56" fmla="*/ 0 60000 65536"/>
                                <a:gd name="T57" fmla="*/ 0 60000 65536"/>
                                <a:gd name="T58" fmla="*/ 0 60000 65536"/>
                                <a:gd name="T59" fmla="*/ 0 60000 65536"/>
                                <a:gd name="T60" fmla="*/ 0 60000 65536"/>
                                <a:gd name="T61" fmla="*/ 0 60000 65536"/>
                                <a:gd name="T62" fmla="*/ 0 60000 65536"/>
                                <a:gd name="T63" fmla="*/ 0 60000 65536"/>
                                <a:gd name="T64" fmla="*/ 0 60000 65536"/>
                                <a:gd name="T65" fmla="*/ 0 60000 65536"/>
                                <a:gd name="T66" fmla="*/ 0 60000 65536"/>
                                <a:gd name="T67" fmla="*/ 0 60000 65536"/>
                                <a:gd name="T68" fmla="*/ 0 60000 65536"/>
                                <a:gd name="T69" fmla="*/ 0 60000 65536"/>
                                <a:gd name="T70" fmla="*/ 0 60000 65536"/>
                                <a:gd name="T71" fmla="*/ 0 60000 65536"/>
                                <a:gd name="T72" fmla="*/ 0 60000 65536"/>
                                <a:gd name="T73" fmla="*/ 0 60000 65536"/>
                                <a:gd name="T74" fmla="*/ 0 60000 65536"/>
                                <a:gd name="T75" fmla="*/ 0 60000 65536"/>
                                <a:gd name="T76" fmla="*/ 0 60000 65536"/>
                                <a:gd name="T77" fmla="*/ 0 60000 65536"/>
                                <a:gd name="T78" fmla="*/ 0 w 700"/>
                                <a:gd name="T79" fmla="*/ 0 h 659"/>
                                <a:gd name="T80" fmla="*/ 700 w 700"/>
                                <a:gd name="T81" fmla="*/ 659 h 659"/>
                              </a:gdLst>
                              <a:ahLst/>
                              <a:cxnLst>
                                <a:cxn ang="T52">
                                  <a:pos x="T0" y="T1"/>
                                </a:cxn>
                                <a:cxn ang="T53">
                                  <a:pos x="T2" y="T3"/>
                                </a:cxn>
                                <a:cxn ang="T54">
                                  <a:pos x="T4" y="T5"/>
                                </a:cxn>
                                <a:cxn ang="T55">
                                  <a:pos x="T6" y="T7"/>
                                </a:cxn>
                                <a:cxn ang="T56">
                                  <a:pos x="T8" y="T9"/>
                                </a:cxn>
                                <a:cxn ang="T57">
                                  <a:pos x="T10" y="T11"/>
                                </a:cxn>
                                <a:cxn ang="T58">
                                  <a:pos x="T12" y="T13"/>
                                </a:cxn>
                                <a:cxn ang="T59">
                                  <a:pos x="T14" y="T15"/>
                                </a:cxn>
                                <a:cxn ang="T60">
                                  <a:pos x="T16" y="T17"/>
                                </a:cxn>
                                <a:cxn ang="T61">
                                  <a:pos x="T18" y="T19"/>
                                </a:cxn>
                                <a:cxn ang="T62">
                                  <a:pos x="T20" y="T21"/>
                                </a:cxn>
                                <a:cxn ang="T63">
                                  <a:pos x="T22" y="T23"/>
                                </a:cxn>
                                <a:cxn ang="T64">
                                  <a:pos x="T24" y="T25"/>
                                </a:cxn>
                                <a:cxn ang="T65">
                                  <a:pos x="T26" y="T27"/>
                                </a:cxn>
                                <a:cxn ang="T66">
                                  <a:pos x="T28" y="T29"/>
                                </a:cxn>
                                <a:cxn ang="T67">
                                  <a:pos x="T30" y="T31"/>
                                </a:cxn>
                                <a:cxn ang="T68">
                                  <a:pos x="T32" y="T33"/>
                                </a:cxn>
                                <a:cxn ang="T69">
                                  <a:pos x="T34" y="T35"/>
                                </a:cxn>
                                <a:cxn ang="T70">
                                  <a:pos x="T36" y="T37"/>
                                </a:cxn>
                                <a:cxn ang="T71">
                                  <a:pos x="T38" y="T39"/>
                                </a:cxn>
                                <a:cxn ang="T72">
                                  <a:pos x="T40" y="T41"/>
                                </a:cxn>
                                <a:cxn ang="T73">
                                  <a:pos x="T42" y="T43"/>
                                </a:cxn>
                                <a:cxn ang="T74">
                                  <a:pos x="T44" y="T45"/>
                                </a:cxn>
                                <a:cxn ang="T75">
                                  <a:pos x="T46" y="T47"/>
                                </a:cxn>
                                <a:cxn ang="T76">
                                  <a:pos x="T48" y="T49"/>
                                </a:cxn>
                                <a:cxn ang="T77">
                                  <a:pos x="T50" y="T51"/>
                                </a:cxn>
                              </a:cxnLst>
                              <a:rect l="T78" t="T79" r="T80" b="T81"/>
                              <a:pathLst>
                                <a:path w="700" h="659">
                                  <a:moveTo>
                                    <a:pt x="608" y="269"/>
                                  </a:moveTo>
                                  <a:cubicBezTo>
                                    <a:pt x="623" y="284"/>
                                    <a:pt x="640" y="296"/>
                                    <a:pt x="653" y="314"/>
                                  </a:cubicBezTo>
                                  <a:cubicBezTo>
                                    <a:pt x="666" y="332"/>
                                    <a:pt x="680" y="355"/>
                                    <a:pt x="688" y="378"/>
                                  </a:cubicBezTo>
                                  <a:cubicBezTo>
                                    <a:pt x="696" y="401"/>
                                    <a:pt x="700" y="426"/>
                                    <a:pt x="699" y="450"/>
                                  </a:cubicBezTo>
                                  <a:cubicBezTo>
                                    <a:pt x="698" y="474"/>
                                    <a:pt x="688" y="501"/>
                                    <a:pt x="680" y="524"/>
                                  </a:cubicBezTo>
                                  <a:cubicBezTo>
                                    <a:pt x="672" y="547"/>
                                    <a:pt x="659" y="574"/>
                                    <a:pt x="653" y="586"/>
                                  </a:cubicBezTo>
                                  <a:cubicBezTo>
                                    <a:pt x="647" y="598"/>
                                    <a:pt x="648" y="590"/>
                                    <a:pt x="642" y="598"/>
                                  </a:cubicBezTo>
                                  <a:cubicBezTo>
                                    <a:pt x="636" y="606"/>
                                    <a:pt x="626" y="622"/>
                                    <a:pt x="614" y="632"/>
                                  </a:cubicBezTo>
                                  <a:cubicBezTo>
                                    <a:pt x="602" y="642"/>
                                    <a:pt x="590" y="653"/>
                                    <a:pt x="568" y="656"/>
                                  </a:cubicBezTo>
                                  <a:cubicBezTo>
                                    <a:pt x="546" y="659"/>
                                    <a:pt x="507" y="654"/>
                                    <a:pt x="482" y="648"/>
                                  </a:cubicBezTo>
                                  <a:cubicBezTo>
                                    <a:pt x="457" y="642"/>
                                    <a:pt x="442" y="632"/>
                                    <a:pt x="418" y="618"/>
                                  </a:cubicBezTo>
                                  <a:cubicBezTo>
                                    <a:pt x="394" y="604"/>
                                    <a:pt x="367" y="588"/>
                                    <a:pt x="336" y="564"/>
                                  </a:cubicBezTo>
                                  <a:cubicBezTo>
                                    <a:pt x="305" y="540"/>
                                    <a:pt x="269" y="507"/>
                                    <a:pt x="234" y="474"/>
                                  </a:cubicBezTo>
                                  <a:cubicBezTo>
                                    <a:pt x="199" y="441"/>
                                    <a:pt x="152" y="398"/>
                                    <a:pt x="124" y="364"/>
                                  </a:cubicBezTo>
                                  <a:cubicBezTo>
                                    <a:pt x="96" y="330"/>
                                    <a:pt x="80" y="297"/>
                                    <a:pt x="64" y="272"/>
                                  </a:cubicBezTo>
                                  <a:cubicBezTo>
                                    <a:pt x="48" y="247"/>
                                    <a:pt x="36" y="232"/>
                                    <a:pt x="26" y="216"/>
                                  </a:cubicBezTo>
                                  <a:cubicBezTo>
                                    <a:pt x="16" y="200"/>
                                    <a:pt x="7" y="191"/>
                                    <a:pt x="4" y="178"/>
                                  </a:cubicBezTo>
                                  <a:cubicBezTo>
                                    <a:pt x="1" y="165"/>
                                    <a:pt x="0" y="152"/>
                                    <a:pt x="8" y="136"/>
                                  </a:cubicBezTo>
                                  <a:cubicBezTo>
                                    <a:pt x="16" y="120"/>
                                    <a:pt x="34" y="99"/>
                                    <a:pt x="50" y="82"/>
                                  </a:cubicBezTo>
                                  <a:cubicBezTo>
                                    <a:pt x="66" y="65"/>
                                    <a:pt x="88" y="47"/>
                                    <a:pt x="102" y="36"/>
                                  </a:cubicBezTo>
                                  <a:cubicBezTo>
                                    <a:pt x="116" y="25"/>
                                    <a:pt x="121" y="22"/>
                                    <a:pt x="134" y="16"/>
                                  </a:cubicBezTo>
                                  <a:cubicBezTo>
                                    <a:pt x="147" y="10"/>
                                    <a:pt x="160" y="4"/>
                                    <a:pt x="178" y="2"/>
                                  </a:cubicBezTo>
                                  <a:cubicBezTo>
                                    <a:pt x="196" y="0"/>
                                    <a:pt x="222" y="0"/>
                                    <a:pt x="242" y="4"/>
                                  </a:cubicBezTo>
                                  <a:cubicBezTo>
                                    <a:pt x="262" y="8"/>
                                    <a:pt x="284" y="22"/>
                                    <a:pt x="300" y="28"/>
                                  </a:cubicBezTo>
                                  <a:cubicBezTo>
                                    <a:pt x="316" y="34"/>
                                    <a:pt x="325" y="36"/>
                                    <a:pt x="336" y="42"/>
                                  </a:cubicBezTo>
                                  <a:cubicBezTo>
                                    <a:pt x="347" y="48"/>
                                    <a:pt x="361" y="58"/>
                                    <a:pt x="368" y="62"/>
                                  </a:cubicBezTo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nb-NO"/>
                            </a:p>
                          </p:txBody>
                        </p:sp>
                        <p:sp>
                          <p:nvSpPr>
                            <p:cNvPr id="22552" name="Freeform 3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655" y="1928"/>
                              <a:ext cx="229" cy="160"/>
                            </a:xfrm>
                            <a:custGeom>
                              <a:avLst/>
                              <a:gdLst>
                                <a:gd name="T0" fmla="*/ 229 w 229"/>
                                <a:gd name="T1" fmla="*/ 160 h 160"/>
                                <a:gd name="T2" fmla="*/ 163 w 229"/>
                                <a:gd name="T3" fmla="*/ 122 h 160"/>
                                <a:gd name="T4" fmla="*/ 93 w 229"/>
                                <a:gd name="T5" fmla="*/ 96 h 160"/>
                                <a:gd name="T6" fmla="*/ 45 w 229"/>
                                <a:gd name="T7" fmla="*/ 76 h 160"/>
                                <a:gd name="T8" fmla="*/ 2 w 229"/>
                                <a:gd name="T9" fmla="*/ 51 h 160"/>
                                <a:gd name="T10" fmla="*/ 33 w 229"/>
                                <a:gd name="T11" fmla="*/ 0 h 160"/>
                                <a:gd name="T12" fmla="*/ 0 60000 65536"/>
                                <a:gd name="T13" fmla="*/ 0 60000 65536"/>
                                <a:gd name="T14" fmla="*/ 0 60000 65536"/>
                                <a:gd name="T15" fmla="*/ 0 60000 65536"/>
                                <a:gd name="T16" fmla="*/ 0 60000 65536"/>
                                <a:gd name="T17" fmla="*/ 0 60000 65536"/>
                                <a:gd name="T18" fmla="*/ 0 w 229"/>
                                <a:gd name="T19" fmla="*/ 0 h 160"/>
                                <a:gd name="T20" fmla="*/ 229 w 229"/>
                                <a:gd name="T21" fmla="*/ 160 h 160"/>
                              </a:gdLst>
                              <a:ahLst/>
                              <a:cxnLst>
                                <a:cxn ang="T12">
                                  <a:pos x="T0" y="T1"/>
                                </a:cxn>
                                <a:cxn ang="T13">
                                  <a:pos x="T2" y="T3"/>
                                </a:cxn>
                                <a:cxn ang="T14">
                                  <a:pos x="T4" y="T5"/>
                                </a:cxn>
                                <a:cxn ang="T15">
                                  <a:pos x="T6" y="T7"/>
                                </a:cxn>
                                <a:cxn ang="T16">
                                  <a:pos x="T8" y="T9"/>
                                </a:cxn>
                                <a:cxn ang="T17">
                                  <a:pos x="T10" y="T11"/>
                                </a:cxn>
                              </a:cxnLst>
                              <a:rect l="T18" t="T19" r="T20" b="T21"/>
                              <a:pathLst>
                                <a:path w="229" h="160">
                                  <a:moveTo>
                                    <a:pt x="229" y="160"/>
                                  </a:moveTo>
                                  <a:cubicBezTo>
                                    <a:pt x="218" y="154"/>
                                    <a:pt x="186" y="133"/>
                                    <a:pt x="163" y="122"/>
                                  </a:cubicBezTo>
                                  <a:cubicBezTo>
                                    <a:pt x="140" y="111"/>
                                    <a:pt x="113" y="104"/>
                                    <a:pt x="93" y="96"/>
                                  </a:cubicBezTo>
                                  <a:cubicBezTo>
                                    <a:pt x="73" y="88"/>
                                    <a:pt x="60" y="83"/>
                                    <a:pt x="45" y="76"/>
                                  </a:cubicBezTo>
                                  <a:cubicBezTo>
                                    <a:pt x="30" y="69"/>
                                    <a:pt x="4" y="64"/>
                                    <a:pt x="2" y="51"/>
                                  </a:cubicBezTo>
                                  <a:cubicBezTo>
                                    <a:pt x="0" y="38"/>
                                    <a:pt x="27" y="11"/>
                                    <a:pt x="33" y="0"/>
                                  </a:cubicBezTo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nb-NO"/>
                            </a:p>
                          </p:txBody>
                        </p:sp>
                        <p:sp>
                          <p:nvSpPr>
                            <p:cNvPr id="22553" name="Freeform 3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383" y="2326"/>
                              <a:ext cx="69" cy="61"/>
                            </a:xfrm>
                            <a:custGeom>
                              <a:avLst/>
                              <a:gdLst>
                                <a:gd name="T0" fmla="*/ 0 w 69"/>
                                <a:gd name="T1" fmla="*/ 15 h 61"/>
                                <a:gd name="T2" fmla="*/ 19 w 69"/>
                                <a:gd name="T3" fmla="*/ 4 h 61"/>
                                <a:gd name="T4" fmla="*/ 39 w 69"/>
                                <a:gd name="T5" fmla="*/ 0 h 61"/>
                                <a:gd name="T6" fmla="*/ 63 w 69"/>
                                <a:gd name="T7" fmla="*/ 6 h 61"/>
                                <a:gd name="T8" fmla="*/ 69 w 69"/>
                                <a:gd name="T9" fmla="*/ 28 h 61"/>
                                <a:gd name="T10" fmla="*/ 63 w 69"/>
                                <a:gd name="T11" fmla="*/ 46 h 61"/>
                                <a:gd name="T12" fmla="*/ 46 w 69"/>
                                <a:gd name="T13" fmla="*/ 61 h 61"/>
                                <a:gd name="T14" fmla="*/ 0 60000 65536"/>
                                <a:gd name="T15" fmla="*/ 0 60000 65536"/>
                                <a:gd name="T16" fmla="*/ 0 60000 65536"/>
                                <a:gd name="T17" fmla="*/ 0 60000 65536"/>
                                <a:gd name="T18" fmla="*/ 0 60000 65536"/>
                                <a:gd name="T19" fmla="*/ 0 60000 65536"/>
                                <a:gd name="T20" fmla="*/ 0 60000 65536"/>
                                <a:gd name="T21" fmla="*/ 0 w 69"/>
                                <a:gd name="T22" fmla="*/ 0 h 61"/>
                                <a:gd name="T23" fmla="*/ 69 w 69"/>
                                <a:gd name="T24" fmla="*/ 61 h 61"/>
                              </a:gdLst>
                              <a:ahLst/>
                              <a:cxnLst>
                                <a:cxn ang="T14">
                                  <a:pos x="T0" y="T1"/>
                                </a:cxn>
                                <a:cxn ang="T15">
                                  <a:pos x="T2" y="T3"/>
                                </a:cxn>
                                <a:cxn ang="T16">
                                  <a:pos x="T4" y="T5"/>
                                </a:cxn>
                                <a:cxn ang="T17">
                                  <a:pos x="T6" y="T7"/>
                                </a:cxn>
                                <a:cxn ang="T18">
                                  <a:pos x="T8" y="T9"/>
                                </a:cxn>
                                <a:cxn ang="T19">
                                  <a:pos x="T10" y="T11"/>
                                </a:cxn>
                                <a:cxn ang="T20">
                                  <a:pos x="T12" y="T13"/>
                                </a:cxn>
                              </a:cxnLst>
                              <a:rect l="T21" t="T22" r="T23" b="T24"/>
                              <a:pathLst>
                                <a:path w="69" h="61">
                                  <a:moveTo>
                                    <a:pt x="0" y="15"/>
                                  </a:moveTo>
                                  <a:cubicBezTo>
                                    <a:pt x="3" y="13"/>
                                    <a:pt x="13" y="6"/>
                                    <a:pt x="19" y="4"/>
                                  </a:cubicBezTo>
                                  <a:cubicBezTo>
                                    <a:pt x="25" y="2"/>
                                    <a:pt x="32" y="0"/>
                                    <a:pt x="39" y="0"/>
                                  </a:cubicBezTo>
                                  <a:cubicBezTo>
                                    <a:pt x="46" y="0"/>
                                    <a:pt x="58" y="1"/>
                                    <a:pt x="63" y="6"/>
                                  </a:cubicBezTo>
                                  <a:cubicBezTo>
                                    <a:pt x="68" y="11"/>
                                    <a:pt x="69" y="21"/>
                                    <a:pt x="69" y="28"/>
                                  </a:cubicBezTo>
                                  <a:cubicBezTo>
                                    <a:pt x="69" y="35"/>
                                    <a:pt x="67" y="41"/>
                                    <a:pt x="63" y="46"/>
                                  </a:cubicBezTo>
                                  <a:cubicBezTo>
                                    <a:pt x="59" y="51"/>
                                    <a:pt x="50" y="58"/>
                                    <a:pt x="46" y="61"/>
                                  </a:cubicBezTo>
                                </a:path>
                              </a:pathLst>
                            </a:custGeom>
                            <a:noFill/>
                            <a:ln w="952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nb-NO"/>
                            </a:p>
                          </p:txBody>
                        </p:sp>
                        <p:sp>
                          <p:nvSpPr>
                            <p:cNvPr id="22554" name="Freeform 3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653" y="2083"/>
                              <a:ext cx="127" cy="168"/>
                            </a:xfrm>
                            <a:custGeom>
                              <a:avLst/>
                              <a:gdLst>
                                <a:gd name="T0" fmla="*/ 122 w 127"/>
                                <a:gd name="T1" fmla="*/ 74 h 168"/>
                                <a:gd name="T2" fmla="*/ 117 w 127"/>
                                <a:gd name="T3" fmla="*/ 46 h 168"/>
                                <a:gd name="T4" fmla="*/ 98 w 127"/>
                                <a:gd name="T5" fmla="*/ 19 h 168"/>
                                <a:gd name="T6" fmla="*/ 63 w 127"/>
                                <a:gd name="T7" fmla="*/ 2 h 168"/>
                                <a:gd name="T8" fmla="*/ 33 w 127"/>
                                <a:gd name="T9" fmla="*/ 5 h 168"/>
                                <a:gd name="T10" fmla="*/ 14 w 127"/>
                                <a:gd name="T11" fmla="*/ 25 h 168"/>
                                <a:gd name="T12" fmla="*/ 2 w 127"/>
                                <a:gd name="T13" fmla="*/ 61 h 168"/>
                                <a:gd name="T14" fmla="*/ 3 w 127"/>
                                <a:gd name="T15" fmla="*/ 88 h 168"/>
                                <a:gd name="T16" fmla="*/ 11 w 127"/>
                                <a:gd name="T17" fmla="*/ 131 h 168"/>
                                <a:gd name="T18" fmla="*/ 23 w 127"/>
                                <a:gd name="T19" fmla="*/ 137 h 168"/>
                                <a:gd name="T20" fmla="*/ 35 w 127"/>
                                <a:gd name="T21" fmla="*/ 157 h 168"/>
                                <a:gd name="T22" fmla="*/ 48 w 127"/>
                                <a:gd name="T23" fmla="*/ 168 h 168"/>
                                <a:gd name="T24" fmla="*/ 62 w 127"/>
                                <a:gd name="T25" fmla="*/ 157 h 168"/>
                                <a:gd name="T26" fmla="*/ 66 w 127"/>
                                <a:gd name="T27" fmla="*/ 137 h 168"/>
                                <a:gd name="T28" fmla="*/ 63 w 127"/>
                                <a:gd name="T29" fmla="*/ 100 h 168"/>
                                <a:gd name="T30" fmla="*/ 54 w 127"/>
                                <a:gd name="T31" fmla="*/ 74 h 168"/>
                                <a:gd name="T32" fmla="*/ 38 w 127"/>
                                <a:gd name="T33" fmla="*/ 37 h 168"/>
                                <a:gd name="T34" fmla="*/ 45 w 127"/>
                                <a:gd name="T35" fmla="*/ 20 h 168"/>
                                <a:gd name="T36" fmla="*/ 74 w 127"/>
                                <a:gd name="T37" fmla="*/ 41 h 168"/>
                                <a:gd name="T38" fmla="*/ 95 w 127"/>
                                <a:gd name="T39" fmla="*/ 71 h 168"/>
                                <a:gd name="T40" fmla="*/ 123 w 127"/>
                                <a:gd name="T41" fmla="*/ 94 h 168"/>
                                <a:gd name="T42" fmla="*/ 122 w 127"/>
                                <a:gd name="T43" fmla="*/ 74 h 168"/>
                                <a:gd name="T44" fmla="*/ 0 60000 65536"/>
                                <a:gd name="T45" fmla="*/ 0 60000 65536"/>
                                <a:gd name="T46" fmla="*/ 0 60000 65536"/>
                                <a:gd name="T47" fmla="*/ 0 60000 65536"/>
                                <a:gd name="T48" fmla="*/ 0 60000 65536"/>
                                <a:gd name="T49" fmla="*/ 0 60000 65536"/>
                                <a:gd name="T50" fmla="*/ 0 60000 65536"/>
                                <a:gd name="T51" fmla="*/ 0 60000 65536"/>
                                <a:gd name="T52" fmla="*/ 0 60000 65536"/>
                                <a:gd name="T53" fmla="*/ 0 60000 65536"/>
                                <a:gd name="T54" fmla="*/ 0 60000 65536"/>
                                <a:gd name="T55" fmla="*/ 0 60000 65536"/>
                                <a:gd name="T56" fmla="*/ 0 60000 65536"/>
                                <a:gd name="T57" fmla="*/ 0 60000 65536"/>
                                <a:gd name="T58" fmla="*/ 0 60000 65536"/>
                                <a:gd name="T59" fmla="*/ 0 60000 65536"/>
                                <a:gd name="T60" fmla="*/ 0 60000 65536"/>
                                <a:gd name="T61" fmla="*/ 0 60000 65536"/>
                                <a:gd name="T62" fmla="*/ 0 60000 65536"/>
                                <a:gd name="T63" fmla="*/ 0 60000 65536"/>
                                <a:gd name="T64" fmla="*/ 0 60000 65536"/>
                                <a:gd name="T65" fmla="*/ 0 60000 65536"/>
                                <a:gd name="T66" fmla="*/ 0 w 127"/>
                                <a:gd name="T67" fmla="*/ 0 h 168"/>
                                <a:gd name="T68" fmla="*/ 127 w 127"/>
                                <a:gd name="T69" fmla="*/ 168 h 168"/>
                              </a:gdLst>
                              <a:ahLst/>
                              <a:cxnLst>
                                <a:cxn ang="T44">
                                  <a:pos x="T0" y="T1"/>
                                </a:cxn>
                                <a:cxn ang="T45">
                                  <a:pos x="T2" y="T3"/>
                                </a:cxn>
                                <a:cxn ang="T46">
                                  <a:pos x="T4" y="T5"/>
                                </a:cxn>
                                <a:cxn ang="T47">
                                  <a:pos x="T6" y="T7"/>
                                </a:cxn>
                                <a:cxn ang="T48">
                                  <a:pos x="T8" y="T9"/>
                                </a:cxn>
                                <a:cxn ang="T49">
                                  <a:pos x="T10" y="T11"/>
                                </a:cxn>
                                <a:cxn ang="T50">
                                  <a:pos x="T12" y="T13"/>
                                </a:cxn>
                                <a:cxn ang="T51">
                                  <a:pos x="T14" y="T15"/>
                                </a:cxn>
                                <a:cxn ang="T52">
                                  <a:pos x="T16" y="T17"/>
                                </a:cxn>
                                <a:cxn ang="T53">
                                  <a:pos x="T18" y="T19"/>
                                </a:cxn>
                                <a:cxn ang="T54">
                                  <a:pos x="T20" y="T21"/>
                                </a:cxn>
                                <a:cxn ang="T55">
                                  <a:pos x="T22" y="T23"/>
                                </a:cxn>
                                <a:cxn ang="T56">
                                  <a:pos x="T24" y="T25"/>
                                </a:cxn>
                                <a:cxn ang="T57">
                                  <a:pos x="T26" y="T27"/>
                                </a:cxn>
                                <a:cxn ang="T58">
                                  <a:pos x="T28" y="T29"/>
                                </a:cxn>
                                <a:cxn ang="T59">
                                  <a:pos x="T30" y="T31"/>
                                </a:cxn>
                                <a:cxn ang="T60">
                                  <a:pos x="T32" y="T33"/>
                                </a:cxn>
                                <a:cxn ang="T61">
                                  <a:pos x="T34" y="T35"/>
                                </a:cxn>
                                <a:cxn ang="T62">
                                  <a:pos x="T36" y="T37"/>
                                </a:cxn>
                                <a:cxn ang="T63">
                                  <a:pos x="T38" y="T39"/>
                                </a:cxn>
                                <a:cxn ang="T64">
                                  <a:pos x="T40" y="T41"/>
                                </a:cxn>
                                <a:cxn ang="T65">
                                  <a:pos x="T42" y="T43"/>
                                </a:cxn>
                              </a:cxnLst>
                              <a:rect l="T66" t="T67" r="T68" b="T69"/>
                              <a:pathLst>
                                <a:path w="127" h="168">
                                  <a:moveTo>
                                    <a:pt x="122" y="74"/>
                                  </a:moveTo>
                                  <a:cubicBezTo>
                                    <a:pt x="121" y="66"/>
                                    <a:pt x="121" y="55"/>
                                    <a:pt x="117" y="46"/>
                                  </a:cubicBezTo>
                                  <a:cubicBezTo>
                                    <a:pt x="113" y="37"/>
                                    <a:pt x="107" y="26"/>
                                    <a:pt x="98" y="19"/>
                                  </a:cubicBezTo>
                                  <a:cubicBezTo>
                                    <a:pt x="89" y="12"/>
                                    <a:pt x="74" y="4"/>
                                    <a:pt x="63" y="2"/>
                                  </a:cubicBezTo>
                                  <a:cubicBezTo>
                                    <a:pt x="52" y="0"/>
                                    <a:pt x="41" y="1"/>
                                    <a:pt x="33" y="5"/>
                                  </a:cubicBezTo>
                                  <a:cubicBezTo>
                                    <a:pt x="25" y="9"/>
                                    <a:pt x="19" y="16"/>
                                    <a:pt x="14" y="25"/>
                                  </a:cubicBezTo>
                                  <a:cubicBezTo>
                                    <a:pt x="9" y="34"/>
                                    <a:pt x="4" y="51"/>
                                    <a:pt x="2" y="61"/>
                                  </a:cubicBezTo>
                                  <a:cubicBezTo>
                                    <a:pt x="0" y="71"/>
                                    <a:pt x="1" y="76"/>
                                    <a:pt x="3" y="88"/>
                                  </a:cubicBezTo>
                                  <a:cubicBezTo>
                                    <a:pt x="5" y="100"/>
                                    <a:pt x="8" y="123"/>
                                    <a:pt x="11" y="131"/>
                                  </a:cubicBezTo>
                                  <a:cubicBezTo>
                                    <a:pt x="14" y="139"/>
                                    <a:pt x="19" y="133"/>
                                    <a:pt x="23" y="137"/>
                                  </a:cubicBezTo>
                                  <a:cubicBezTo>
                                    <a:pt x="27" y="141"/>
                                    <a:pt x="31" y="152"/>
                                    <a:pt x="35" y="157"/>
                                  </a:cubicBezTo>
                                  <a:cubicBezTo>
                                    <a:pt x="39" y="162"/>
                                    <a:pt x="44" y="168"/>
                                    <a:pt x="48" y="168"/>
                                  </a:cubicBezTo>
                                  <a:cubicBezTo>
                                    <a:pt x="52" y="168"/>
                                    <a:pt x="59" y="162"/>
                                    <a:pt x="62" y="157"/>
                                  </a:cubicBezTo>
                                  <a:cubicBezTo>
                                    <a:pt x="65" y="152"/>
                                    <a:pt x="66" y="146"/>
                                    <a:pt x="66" y="137"/>
                                  </a:cubicBezTo>
                                  <a:cubicBezTo>
                                    <a:pt x="66" y="128"/>
                                    <a:pt x="65" y="110"/>
                                    <a:pt x="63" y="100"/>
                                  </a:cubicBezTo>
                                  <a:cubicBezTo>
                                    <a:pt x="61" y="90"/>
                                    <a:pt x="58" y="84"/>
                                    <a:pt x="54" y="74"/>
                                  </a:cubicBezTo>
                                  <a:cubicBezTo>
                                    <a:pt x="50" y="64"/>
                                    <a:pt x="39" y="46"/>
                                    <a:pt x="38" y="37"/>
                                  </a:cubicBezTo>
                                  <a:cubicBezTo>
                                    <a:pt x="37" y="28"/>
                                    <a:pt x="39" y="19"/>
                                    <a:pt x="45" y="20"/>
                                  </a:cubicBezTo>
                                  <a:cubicBezTo>
                                    <a:pt x="51" y="21"/>
                                    <a:pt x="66" y="33"/>
                                    <a:pt x="74" y="41"/>
                                  </a:cubicBezTo>
                                  <a:cubicBezTo>
                                    <a:pt x="82" y="49"/>
                                    <a:pt x="87" y="62"/>
                                    <a:pt x="95" y="71"/>
                                  </a:cubicBezTo>
                                  <a:cubicBezTo>
                                    <a:pt x="103" y="80"/>
                                    <a:pt x="119" y="94"/>
                                    <a:pt x="123" y="94"/>
                                  </a:cubicBezTo>
                                  <a:cubicBezTo>
                                    <a:pt x="127" y="94"/>
                                    <a:pt x="124" y="82"/>
                                    <a:pt x="122" y="74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2"/>
                            </a:solidFill>
                            <a:ln w="3175">
                              <a:solidFill>
                                <a:schemeClr val="tx1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/>
                            <a:lstStyle/>
                            <a:p>
                              <a:endParaRPr lang="nb-NO"/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</p:grpSp>
      <p:pic>
        <p:nvPicPr>
          <p:cNvPr id="13" name="Bilde 12">
            <a:extLst>
              <a:ext uri="{FF2B5EF4-FFF2-40B4-BE49-F238E27FC236}">
                <a16:creationId xmlns:a16="http://schemas.microsoft.com/office/drawing/2014/main" id="{E3C3135C-B297-47EB-A2F8-CDF184BB38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717" y="4008237"/>
            <a:ext cx="1143000" cy="1028700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04C456CD-4F92-40B5-AC4D-48F5B753BE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812" y="3874561"/>
            <a:ext cx="2656027" cy="1028700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ECD7C75B-A52C-4426-9B7C-23DDA8E051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4759" y="3874561"/>
            <a:ext cx="2143086" cy="12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30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107"/>
          <p:cNvSpPr txBox="1">
            <a:spLocks noChangeArrowheads="1"/>
          </p:cNvSpPr>
          <p:nvPr/>
        </p:nvSpPr>
        <p:spPr bwMode="auto">
          <a:xfrm>
            <a:off x="337039" y="1555708"/>
            <a:ext cx="3375425" cy="174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043" tIns="40522" rIns="81043" bIns="40522">
            <a:spAutoFit/>
          </a:bodyPr>
          <a:lstStyle/>
          <a:p>
            <a:pPr eaLnBrk="0" hangingPunct="0"/>
            <a:r>
              <a:rPr lang="nb-NO" i="1" dirty="0">
                <a:solidFill>
                  <a:srgbClr val="00B050"/>
                </a:solidFill>
                <a:latin typeface="Arial" charset="0"/>
              </a:rPr>
              <a:t>”En PC-bruker uten datamus                   er tre ganger så effektiv             som en med datamus</a:t>
            </a:r>
          </a:p>
          <a:p>
            <a:pPr eaLnBrk="0" hangingPunct="0"/>
            <a:r>
              <a:rPr lang="nb-NO" i="1" dirty="0">
                <a:solidFill>
                  <a:srgbClr val="00B050"/>
                </a:solidFill>
                <a:latin typeface="Arial" charset="0"/>
              </a:rPr>
              <a:t>…</a:t>
            </a:r>
          </a:p>
          <a:p>
            <a:pPr eaLnBrk="0" hangingPunct="0"/>
            <a:r>
              <a:rPr lang="nb-NO" i="1" dirty="0">
                <a:solidFill>
                  <a:srgbClr val="00B050"/>
                </a:solidFill>
                <a:latin typeface="Arial" charset="0"/>
              </a:rPr>
              <a:t>og får mindre fysisk belastning ved dataarbeidet” </a:t>
            </a:r>
            <a:endParaRPr lang="nb-NO" sz="1400" i="1" dirty="0">
              <a:solidFill>
                <a:srgbClr val="00B050"/>
              </a:solidFill>
              <a:latin typeface="Arial" charset="0"/>
            </a:endParaRPr>
          </a:p>
        </p:txBody>
      </p:sp>
      <p:sp>
        <p:nvSpPr>
          <p:cNvPr id="23556" name="Rectangle 108"/>
          <p:cNvSpPr>
            <a:spLocks noChangeArrowheads="1"/>
          </p:cNvSpPr>
          <p:nvPr/>
        </p:nvSpPr>
        <p:spPr bwMode="auto">
          <a:xfrm>
            <a:off x="184639" y="404101"/>
            <a:ext cx="3941884" cy="57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043" tIns="40522" rIns="81043" bIns="40522"/>
          <a:lstStyle/>
          <a:p>
            <a:pPr marL="303912" indent="-303912" fontAlgn="base">
              <a:spcBef>
                <a:spcPct val="0"/>
              </a:spcBef>
              <a:spcAft>
                <a:spcPct val="0"/>
              </a:spcAft>
            </a:pPr>
            <a:r>
              <a:rPr lang="nb-NO" sz="2400" b="1" spc="50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Smarte snarveier i Windows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4602" y="0"/>
            <a:ext cx="3028950" cy="518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513330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Skjerm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7715" y="2743198"/>
            <a:ext cx="8489698" cy="2446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dirty="0">
                <a:solidFill>
                  <a:srgbClr val="00B050"/>
                </a:solidFill>
              </a:rPr>
              <a:t> </a:t>
            </a:r>
          </a:p>
          <a:p>
            <a:pPr marL="0" indent="0">
              <a:buNone/>
            </a:pPr>
            <a:r>
              <a:rPr lang="nb-NO" dirty="0">
                <a:solidFill>
                  <a:srgbClr val="00B050"/>
                </a:solidFill>
              </a:rPr>
              <a:t>For de fleste vil en skjerm være mest behagelig å se på når den er: </a:t>
            </a:r>
          </a:p>
          <a:p>
            <a:pPr marL="0" indent="0">
              <a:buNone/>
            </a:pPr>
            <a:endParaRPr lang="nb-NO" dirty="0">
              <a:solidFill>
                <a:srgbClr val="00B050"/>
              </a:solidFill>
            </a:endParaRPr>
          </a:p>
          <a:p>
            <a:pPr lvl="1">
              <a:buFontTx/>
              <a:buChar char="-"/>
            </a:pPr>
            <a:r>
              <a:rPr lang="nb-NO" dirty="0">
                <a:solidFill>
                  <a:srgbClr val="00B050"/>
                </a:solidFill>
              </a:rPr>
              <a:t>Vinklet 15-20</a:t>
            </a:r>
            <a:r>
              <a:rPr lang="nb-NO" dirty="0">
                <a:solidFill>
                  <a:srgbClr val="00B050"/>
                </a:solidFill>
                <a:sym typeface="Symbol"/>
              </a:rPr>
              <a:t></a:t>
            </a:r>
            <a:r>
              <a:rPr lang="nb-NO" dirty="0">
                <a:solidFill>
                  <a:srgbClr val="00B050"/>
                </a:solidFill>
              </a:rPr>
              <a:t> bakover</a:t>
            </a:r>
          </a:p>
          <a:p>
            <a:pPr lvl="1">
              <a:buFontTx/>
              <a:buChar char="-"/>
            </a:pPr>
            <a:r>
              <a:rPr lang="nb-NO" dirty="0">
                <a:solidFill>
                  <a:srgbClr val="00B050"/>
                </a:solidFill>
              </a:rPr>
              <a:t>Med midtpunktet på skjermen 15-30 </a:t>
            </a:r>
            <a:r>
              <a:rPr lang="nb-NO" dirty="0">
                <a:solidFill>
                  <a:srgbClr val="00B050"/>
                </a:solidFill>
                <a:sym typeface="Symbol"/>
              </a:rPr>
              <a:t> </a:t>
            </a:r>
            <a:r>
              <a:rPr lang="nb-NO" dirty="0">
                <a:solidFill>
                  <a:srgbClr val="00B050"/>
                </a:solidFill>
              </a:rPr>
              <a:t>under øyets horisontallinje</a:t>
            </a:r>
          </a:p>
          <a:p>
            <a:pPr lvl="1">
              <a:buFontTx/>
              <a:buChar char="-"/>
            </a:pPr>
            <a:r>
              <a:rPr lang="nb-NO" dirty="0">
                <a:solidFill>
                  <a:srgbClr val="00B050"/>
                </a:solidFill>
              </a:rPr>
              <a:t>50-70 cm fra øyet </a:t>
            </a:r>
          </a:p>
          <a:p>
            <a:pPr lvl="1">
              <a:buFontTx/>
              <a:buChar char="-"/>
            </a:pPr>
            <a:r>
              <a:rPr lang="nb-NO" dirty="0">
                <a:solidFill>
                  <a:srgbClr val="00B050"/>
                </a:solidFill>
              </a:rPr>
              <a:t>Tilpasset lysstyrke og lyskontrast til bruker</a:t>
            </a:r>
          </a:p>
          <a:p>
            <a:pPr lvl="1">
              <a:buFontTx/>
              <a:buChar char="-"/>
            </a:pPr>
            <a:r>
              <a:rPr lang="nb-NO" dirty="0">
                <a:solidFill>
                  <a:srgbClr val="00B050"/>
                </a:solidFill>
              </a:rPr>
              <a:t>Plassert slik at dagslys kommer inn fra siden. Sollys bør ikke treffe skjermen, motlys bør også unngås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presentasjonen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486032" y="1087252"/>
            <a:ext cx="34351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00B050"/>
                </a:solidFill>
              </a:rPr>
              <a:t>«Det skal være behagelig for øynene å se på skjermen, og høyden på skjermen skal være slik at nakken slapper mest mulig av.»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358CEFD-8BCE-45B0-8AC3-571F961AE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289" y="817124"/>
            <a:ext cx="2889115" cy="1809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97071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9529" y="1606677"/>
            <a:ext cx="4899015" cy="66013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dirty="0"/>
              <a:t>       </a:t>
            </a:r>
            <a:r>
              <a:rPr lang="en-GB" b="1" dirty="0" err="1"/>
              <a:t>Oppfølging</a:t>
            </a:r>
            <a:r>
              <a:rPr lang="en-GB" b="1" dirty="0"/>
              <a:t> </a:t>
            </a:r>
            <a:r>
              <a:rPr lang="en-GB" b="1" dirty="0" err="1"/>
              <a:t>av</a:t>
            </a:r>
            <a:r>
              <a:rPr lang="en-GB" b="1" dirty="0"/>
              <a:t> </a:t>
            </a:r>
            <a:r>
              <a:rPr lang="en-GB" b="1" dirty="0" err="1"/>
              <a:t>arbeidstakers</a:t>
            </a:r>
            <a:r>
              <a:rPr lang="en-GB" b="1" dirty="0"/>
              <a:t> </a:t>
            </a:r>
            <a:r>
              <a:rPr lang="en-GB" b="1" dirty="0" err="1"/>
              <a:t>syn</a:t>
            </a:r>
            <a:endParaRPr lang="nb-NO" b="1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252047" y="2950464"/>
            <a:ext cx="8696881" cy="21336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marL="155982" indent="0">
              <a:spcBef>
                <a:spcPts val="532"/>
              </a:spcBef>
              <a:spcAft>
                <a:spcPts val="1064"/>
              </a:spcAft>
              <a:buNone/>
            </a:pPr>
            <a:endParaRPr lang="en-GB" sz="1800" dirty="0"/>
          </a:p>
          <a:p>
            <a:pPr marL="155982" indent="0">
              <a:spcBef>
                <a:spcPts val="532"/>
              </a:spcBef>
              <a:spcAft>
                <a:spcPts val="1064"/>
              </a:spcAft>
              <a:buNone/>
            </a:pPr>
            <a:r>
              <a:rPr lang="en-GB" sz="1800" dirty="0" err="1">
                <a:solidFill>
                  <a:srgbClr val="00B050"/>
                </a:solidFill>
              </a:rPr>
              <a:t>Arbeidstakere</a:t>
            </a:r>
            <a:r>
              <a:rPr lang="en-GB" sz="1800" dirty="0">
                <a:solidFill>
                  <a:srgbClr val="00B050"/>
                </a:solidFill>
              </a:rPr>
              <a:t> </a:t>
            </a:r>
            <a:r>
              <a:rPr lang="en-GB" sz="1800" dirty="0" err="1">
                <a:solidFill>
                  <a:srgbClr val="00B050"/>
                </a:solidFill>
              </a:rPr>
              <a:t>som</a:t>
            </a:r>
            <a:r>
              <a:rPr lang="en-GB" sz="1800" dirty="0">
                <a:solidFill>
                  <a:srgbClr val="00B050"/>
                </a:solidFill>
              </a:rPr>
              <a:t> har en </a:t>
            </a:r>
            <a:r>
              <a:rPr lang="en-GB" sz="1800" dirty="0" err="1">
                <a:solidFill>
                  <a:srgbClr val="00B050"/>
                </a:solidFill>
              </a:rPr>
              <a:t>betydelig</a:t>
            </a:r>
            <a:r>
              <a:rPr lang="en-GB" sz="1800" dirty="0">
                <a:solidFill>
                  <a:srgbClr val="00B050"/>
                </a:solidFill>
              </a:rPr>
              <a:t> del </a:t>
            </a:r>
            <a:r>
              <a:rPr lang="en-GB" sz="1800" dirty="0" err="1">
                <a:solidFill>
                  <a:srgbClr val="00B050"/>
                </a:solidFill>
              </a:rPr>
              <a:t>av</a:t>
            </a:r>
            <a:r>
              <a:rPr lang="en-GB" sz="1800" dirty="0">
                <a:solidFill>
                  <a:srgbClr val="00B050"/>
                </a:solidFill>
              </a:rPr>
              <a:t> </a:t>
            </a:r>
            <a:r>
              <a:rPr lang="en-GB" sz="1800" dirty="0" err="1">
                <a:solidFill>
                  <a:srgbClr val="00B050"/>
                </a:solidFill>
              </a:rPr>
              <a:t>arbeidsdagen</a:t>
            </a:r>
            <a:r>
              <a:rPr lang="en-GB" sz="1800" dirty="0">
                <a:solidFill>
                  <a:srgbClr val="00B050"/>
                </a:solidFill>
              </a:rPr>
              <a:t> sin </a:t>
            </a:r>
            <a:r>
              <a:rPr lang="en-GB" sz="1800" dirty="0" err="1">
                <a:solidFill>
                  <a:srgbClr val="00B050"/>
                </a:solidFill>
              </a:rPr>
              <a:t>ved</a:t>
            </a:r>
            <a:r>
              <a:rPr lang="en-GB" sz="1800" dirty="0">
                <a:solidFill>
                  <a:srgbClr val="00B050"/>
                </a:solidFill>
              </a:rPr>
              <a:t> </a:t>
            </a:r>
            <a:r>
              <a:rPr lang="en-GB" sz="1800" dirty="0" err="1">
                <a:solidFill>
                  <a:srgbClr val="00B050"/>
                </a:solidFill>
              </a:rPr>
              <a:t>dataskjerm</a:t>
            </a:r>
            <a:r>
              <a:rPr lang="en-GB" sz="1800" dirty="0">
                <a:solidFill>
                  <a:srgbClr val="00B050"/>
                </a:solidFill>
              </a:rPr>
              <a:t> </a:t>
            </a:r>
            <a:r>
              <a:rPr lang="en-GB" sz="1800" dirty="0" err="1">
                <a:solidFill>
                  <a:srgbClr val="00B050"/>
                </a:solidFill>
              </a:rPr>
              <a:t>skal</a:t>
            </a:r>
            <a:r>
              <a:rPr lang="en-GB" sz="1800" dirty="0">
                <a:solidFill>
                  <a:srgbClr val="00B050"/>
                </a:solidFill>
              </a:rPr>
              <a:t> </a:t>
            </a:r>
            <a:r>
              <a:rPr lang="en-GB" sz="1800" dirty="0" err="1">
                <a:solidFill>
                  <a:srgbClr val="00B050"/>
                </a:solidFill>
              </a:rPr>
              <a:t>få</a:t>
            </a:r>
            <a:r>
              <a:rPr lang="en-GB" sz="1800" dirty="0">
                <a:solidFill>
                  <a:srgbClr val="00B050"/>
                </a:solidFill>
              </a:rPr>
              <a:t> </a:t>
            </a:r>
            <a:r>
              <a:rPr lang="en-GB" sz="1800" dirty="0" err="1">
                <a:solidFill>
                  <a:srgbClr val="00B050"/>
                </a:solidFill>
              </a:rPr>
              <a:t>tilbud</a:t>
            </a:r>
            <a:r>
              <a:rPr lang="en-GB" sz="1800" dirty="0">
                <a:solidFill>
                  <a:srgbClr val="00B050"/>
                </a:solidFill>
              </a:rPr>
              <a:t> om </a:t>
            </a:r>
            <a:r>
              <a:rPr lang="en-GB" sz="1800" dirty="0" err="1">
                <a:solidFill>
                  <a:srgbClr val="00B050"/>
                </a:solidFill>
              </a:rPr>
              <a:t>øyeundersøkelse</a:t>
            </a:r>
            <a:r>
              <a:rPr lang="en-GB" sz="1800" dirty="0">
                <a:solidFill>
                  <a:srgbClr val="00B050"/>
                </a:solidFill>
              </a:rPr>
              <a:t> og </a:t>
            </a:r>
            <a:r>
              <a:rPr lang="en-GB" sz="1800" dirty="0" err="1">
                <a:solidFill>
                  <a:srgbClr val="00B050"/>
                </a:solidFill>
              </a:rPr>
              <a:t>synsprøve</a:t>
            </a:r>
            <a:r>
              <a:rPr lang="en-GB" sz="1800" dirty="0">
                <a:solidFill>
                  <a:srgbClr val="00B050"/>
                </a:solidFill>
              </a:rPr>
              <a:t>    </a:t>
            </a:r>
            <a:br>
              <a:rPr lang="en-GB" sz="1800" dirty="0">
                <a:solidFill>
                  <a:srgbClr val="00B050"/>
                </a:solidFill>
              </a:rPr>
            </a:br>
            <a:r>
              <a:rPr lang="en-GB" sz="1800" dirty="0">
                <a:solidFill>
                  <a:srgbClr val="00B050"/>
                </a:solidFill>
              </a:rPr>
              <a:t>      </a:t>
            </a:r>
            <a:br>
              <a:rPr lang="en-GB" sz="1800" dirty="0">
                <a:solidFill>
                  <a:srgbClr val="00B050"/>
                </a:solidFill>
              </a:rPr>
            </a:br>
            <a:r>
              <a:rPr lang="en-GB" sz="1800" dirty="0">
                <a:solidFill>
                  <a:srgbClr val="00B050"/>
                </a:solidFill>
              </a:rPr>
              <a:t>- </a:t>
            </a:r>
            <a:r>
              <a:rPr lang="en-GB" sz="1800" dirty="0" err="1">
                <a:solidFill>
                  <a:srgbClr val="00B050"/>
                </a:solidFill>
              </a:rPr>
              <a:t>før</a:t>
            </a:r>
            <a:r>
              <a:rPr lang="en-GB" sz="1800" dirty="0">
                <a:solidFill>
                  <a:srgbClr val="00B050"/>
                </a:solidFill>
              </a:rPr>
              <a:t> de </a:t>
            </a:r>
            <a:r>
              <a:rPr lang="en-GB" sz="1800" dirty="0" err="1">
                <a:solidFill>
                  <a:srgbClr val="00B050"/>
                </a:solidFill>
              </a:rPr>
              <a:t>begynner</a:t>
            </a:r>
            <a:r>
              <a:rPr lang="en-GB" sz="1800" dirty="0">
                <a:solidFill>
                  <a:srgbClr val="00B050"/>
                </a:solidFill>
              </a:rPr>
              <a:t> </a:t>
            </a:r>
            <a:r>
              <a:rPr lang="en-GB" sz="1800" dirty="0" err="1">
                <a:solidFill>
                  <a:srgbClr val="00B050"/>
                </a:solidFill>
              </a:rPr>
              <a:t>arbeid</a:t>
            </a:r>
            <a:r>
              <a:rPr lang="en-GB" sz="1800" dirty="0">
                <a:solidFill>
                  <a:srgbClr val="00B050"/>
                </a:solidFill>
              </a:rPr>
              <a:t> med </a:t>
            </a:r>
            <a:r>
              <a:rPr lang="en-GB" sz="1800" dirty="0" err="1">
                <a:solidFill>
                  <a:srgbClr val="00B050"/>
                </a:solidFill>
              </a:rPr>
              <a:t>dataskjerm</a:t>
            </a:r>
            <a:r>
              <a:rPr lang="en-GB" sz="1800" dirty="0">
                <a:solidFill>
                  <a:srgbClr val="00B050"/>
                </a:solidFill>
              </a:rPr>
              <a:t>, </a:t>
            </a:r>
            <a:br>
              <a:rPr lang="en-GB" sz="1800" dirty="0">
                <a:solidFill>
                  <a:srgbClr val="00B050"/>
                </a:solidFill>
              </a:rPr>
            </a:br>
            <a:r>
              <a:rPr lang="en-GB" sz="1800" dirty="0">
                <a:solidFill>
                  <a:srgbClr val="00B050"/>
                </a:solidFill>
              </a:rPr>
              <a:t>- om </a:t>
            </a:r>
            <a:r>
              <a:rPr lang="en-GB" sz="1800" dirty="0" err="1">
                <a:solidFill>
                  <a:srgbClr val="00B050"/>
                </a:solidFill>
              </a:rPr>
              <a:t>nødvendig</a:t>
            </a:r>
            <a:r>
              <a:rPr lang="en-GB" sz="1800" dirty="0">
                <a:solidFill>
                  <a:srgbClr val="00B050"/>
                </a:solidFill>
              </a:rPr>
              <a:t> med </a:t>
            </a:r>
            <a:r>
              <a:rPr lang="en-GB" sz="1800" dirty="0" err="1">
                <a:solidFill>
                  <a:srgbClr val="00B050"/>
                </a:solidFill>
              </a:rPr>
              <a:t>jevne</a:t>
            </a:r>
            <a:r>
              <a:rPr lang="en-GB" sz="1800" dirty="0">
                <a:solidFill>
                  <a:srgbClr val="00B050"/>
                </a:solidFill>
              </a:rPr>
              <a:t> </a:t>
            </a:r>
            <a:r>
              <a:rPr lang="en-GB" sz="1800" dirty="0" err="1">
                <a:solidFill>
                  <a:srgbClr val="00B050"/>
                </a:solidFill>
              </a:rPr>
              <a:t>mellomrom</a:t>
            </a:r>
            <a:r>
              <a:rPr lang="en-GB" sz="1800" dirty="0">
                <a:solidFill>
                  <a:srgbClr val="00B050"/>
                </a:solidFill>
              </a:rPr>
              <a:t> </a:t>
            </a:r>
            <a:r>
              <a:rPr lang="en-GB" sz="1800" dirty="0" err="1">
                <a:solidFill>
                  <a:srgbClr val="00B050"/>
                </a:solidFill>
              </a:rPr>
              <a:t>i</a:t>
            </a:r>
            <a:r>
              <a:rPr lang="en-GB" sz="1800" dirty="0">
                <a:solidFill>
                  <a:srgbClr val="00B050"/>
                </a:solidFill>
              </a:rPr>
              <a:t> </a:t>
            </a:r>
            <a:r>
              <a:rPr lang="en-GB" sz="1800" dirty="0" err="1">
                <a:solidFill>
                  <a:srgbClr val="00B050"/>
                </a:solidFill>
              </a:rPr>
              <a:t>tiden</a:t>
            </a:r>
            <a:r>
              <a:rPr lang="en-GB" sz="1800" dirty="0">
                <a:solidFill>
                  <a:srgbClr val="00B050"/>
                </a:solidFill>
              </a:rPr>
              <a:t> </a:t>
            </a:r>
            <a:r>
              <a:rPr lang="en-GB" sz="1800" dirty="0" err="1">
                <a:solidFill>
                  <a:srgbClr val="00B050"/>
                </a:solidFill>
              </a:rPr>
              <a:t>deretter</a:t>
            </a:r>
            <a:r>
              <a:rPr lang="en-GB" sz="1800" dirty="0">
                <a:solidFill>
                  <a:srgbClr val="00B050"/>
                </a:solidFill>
              </a:rPr>
              <a:t>, </a:t>
            </a:r>
            <a:br>
              <a:rPr lang="en-GB" sz="1800" dirty="0">
                <a:solidFill>
                  <a:srgbClr val="00B050"/>
                </a:solidFill>
              </a:rPr>
            </a:br>
            <a:r>
              <a:rPr lang="en-GB" sz="1800" dirty="0">
                <a:solidFill>
                  <a:srgbClr val="00B050"/>
                </a:solidFill>
              </a:rPr>
              <a:t>- og </a:t>
            </a:r>
            <a:r>
              <a:rPr lang="en-GB" sz="1800" dirty="0" err="1">
                <a:solidFill>
                  <a:srgbClr val="00B050"/>
                </a:solidFill>
              </a:rPr>
              <a:t>dersom</a:t>
            </a:r>
            <a:r>
              <a:rPr lang="en-GB" sz="1800" dirty="0">
                <a:solidFill>
                  <a:srgbClr val="00B050"/>
                </a:solidFill>
              </a:rPr>
              <a:t> de </a:t>
            </a:r>
            <a:r>
              <a:rPr lang="en-GB" sz="1800" dirty="0" err="1">
                <a:solidFill>
                  <a:srgbClr val="00B050"/>
                </a:solidFill>
              </a:rPr>
              <a:t>får</a:t>
            </a:r>
            <a:r>
              <a:rPr lang="en-GB" sz="1800" dirty="0">
                <a:solidFill>
                  <a:srgbClr val="00B050"/>
                </a:solidFill>
              </a:rPr>
              <a:t> </a:t>
            </a:r>
            <a:r>
              <a:rPr lang="en-GB" sz="1800" dirty="0" err="1">
                <a:solidFill>
                  <a:srgbClr val="00B050"/>
                </a:solidFill>
              </a:rPr>
              <a:t>synsproblemer</a:t>
            </a:r>
            <a:r>
              <a:rPr lang="en-GB" sz="1800" dirty="0">
                <a:solidFill>
                  <a:srgbClr val="00B050"/>
                </a:solidFill>
              </a:rPr>
              <a:t> </a:t>
            </a:r>
            <a:r>
              <a:rPr lang="en-GB" sz="1800" dirty="0" err="1">
                <a:solidFill>
                  <a:srgbClr val="00B050"/>
                </a:solidFill>
              </a:rPr>
              <a:t>som</a:t>
            </a:r>
            <a:r>
              <a:rPr lang="en-GB" sz="1800" dirty="0">
                <a:solidFill>
                  <a:srgbClr val="00B050"/>
                </a:solidFill>
              </a:rPr>
              <a:t> </a:t>
            </a:r>
            <a:r>
              <a:rPr lang="en-GB" sz="1800" dirty="0" err="1">
                <a:solidFill>
                  <a:srgbClr val="00B050"/>
                </a:solidFill>
              </a:rPr>
              <a:t>kan</a:t>
            </a:r>
            <a:r>
              <a:rPr lang="en-GB" sz="1800" dirty="0">
                <a:solidFill>
                  <a:srgbClr val="00B050"/>
                </a:solidFill>
              </a:rPr>
              <a:t> </a:t>
            </a:r>
            <a:r>
              <a:rPr lang="en-GB" sz="1800" dirty="0" err="1">
                <a:solidFill>
                  <a:srgbClr val="00B050"/>
                </a:solidFill>
              </a:rPr>
              <a:t>skyldes</a:t>
            </a:r>
            <a:r>
              <a:rPr lang="en-GB" sz="1800" dirty="0">
                <a:solidFill>
                  <a:srgbClr val="00B050"/>
                </a:solidFill>
              </a:rPr>
              <a:t> </a:t>
            </a:r>
            <a:r>
              <a:rPr lang="en-GB" sz="1800" dirty="0" err="1">
                <a:solidFill>
                  <a:srgbClr val="00B050"/>
                </a:solidFill>
              </a:rPr>
              <a:t>arbeidet</a:t>
            </a:r>
            <a:r>
              <a:rPr lang="en-GB" sz="1800" dirty="0">
                <a:solidFill>
                  <a:srgbClr val="00B050"/>
                </a:solidFill>
              </a:rPr>
              <a:t> </a:t>
            </a:r>
            <a:r>
              <a:rPr lang="en-GB" sz="1800" dirty="0" err="1">
                <a:solidFill>
                  <a:srgbClr val="00B050"/>
                </a:solidFill>
              </a:rPr>
              <a:t>ved</a:t>
            </a:r>
            <a:r>
              <a:rPr lang="en-GB" sz="1800" dirty="0">
                <a:solidFill>
                  <a:srgbClr val="00B050"/>
                </a:solidFill>
              </a:rPr>
              <a:t> </a:t>
            </a:r>
            <a:r>
              <a:rPr lang="en-GB" sz="1800" dirty="0" err="1">
                <a:solidFill>
                  <a:srgbClr val="00B050"/>
                </a:solidFill>
              </a:rPr>
              <a:t>dataskjerm</a:t>
            </a:r>
            <a:r>
              <a:rPr lang="en-GB" sz="1800" dirty="0">
                <a:solidFill>
                  <a:srgbClr val="00B050"/>
                </a:solidFill>
              </a:rPr>
              <a:t>.</a:t>
            </a:r>
          </a:p>
          <a:p>
            <a:pPr marL="317982">
              <a:spcBef>
                <a:spcPts val="532"/>
              </a:spcBef>
              <a:spcAft>
                <a:spcPts val="1064"/>
              </a:spcAft>
            </a:pPr>
            <a:endParaRPr lang="nb-NO" sz="2100" dirty="0"/>
          </a:p>
        </p:txBody>
      </p:sp>
      <p:pic>
        <p:nvPicPr>
          <p:cNvPr id="12290" name="Picture 2" descr="Fullskjermvis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7" y="262890"/>
            <a:ext cx="1789156" cy="26875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726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00B050"/>
                </a:solidFill>
              </a:rPr>
              <a:t>Hva er ergonomi?</a:t>
            </a:r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252684"/>
              </p:ext>
            </p:extLst>
          </p:nvPr>
        </p:nvGraphicFramePr>
        <p:xfrm>
          <a:off x="457200" y="391885"/>
          <a:ext cx="8686800" cy="48213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2106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tse1.mm.bing.net/th?&amp;id=OIP.M36ab92d63fb8a967af3efdad5f7be67fo0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990"/>
            <a:ext cx="2857500" cy="2028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13" y="1892427"/>
            <a:ext cx="6538428" cy="5715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nb-NO" b="1" dirty="0"/>
              <a:t>Synsproblematikk knyttet mot arbeid ved skjerm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>
          <a:xfrm>
            <a:off x="849924" y="2987041"/>
            <a:ext cx="7489581" cy="2097024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532"/>
              </a:spcBef>
              <a:spcAft>
                <a:spcPts val="532"/>
              </a:spcAft>
            </a:pPr>
            <a:r>
              <a:rPr lang="nb-NO" sz="1800" dirty="0">
                <a:solidFill>
                  <a:srgbClr val="00B050"/>
                </a:solidFill>
              </a:rPr>
              <a:t>Synsrelaterte plager: ser uskarpt, såre øyne, anstrengte øyne, hodepine, øvre nakkesmerter, skyver hodet fram</a:t>
            </a:r>
          </a:p>
          <a:p>
            <a:pPr>
              <a:lnSpc>
                <a:spcPct val="90000"/>
              </a:lnSpc>
              <a:spcBef>
                <a:spcPts val="532"/>
              </a:spcBef>
              <a:spcAft>
                <a:spcPts val="532"/>
              </a:spcAft>
            </a:pPr>
            <a:r>
              <a:rPr lang="nb-NO" sz="1800" dirty="0">
                <a:solidFill>
                  <a:srgbClr val="00B050"/>
                </a:solidFill>
              </a:rPr>
              <a:t>Hvis ikke vanlige briller kan benyttes skal den ansatte få databriller.</a:t>
            </a:r>
          </a:p>
          <a:p>
            <a:pPr>
              <a:lnSpc>
                <a:spcPct val="90000"/>
              </a:lnSpc>
              <a:spcBef>
                <a:spcPts val="532"/>
              </a:spcBef>
              <a:spcAft>
                <a:spcPts val="532"/>
              </a:spcAft>
            </a:pPr>
            <a:r>
              <a:rPr lang="nb-NO" sz="1800" dirty="0">
                <a:solidFill>
                  <a:srgbClr val="00B050"/>
                </a:solidFill>
              </a:rPr>
              <a:t>Utgifter til syns- og øyeundersøkelse, og databriller dekkes av arbeidsgiver</a:t>
            </a:r>
          </a:p>
          <a:p>
            <a:pPr>
              <a:lnSpc>
                <a:spcPct val="90000"/>
              </a:lnSpc>
              <a:spcBef>
                <a:spcPts val="532"/>
              </a:spcBef>
              <a:spcAft>
                <a:spcPts val="532"/>
              </a:spcAft>
            </a:pPr>
            <a:r>
              <a:rPr lang="nb-NO" sz="1800" dirty="0">
                <a:solidFill>
                  <a:srgbClr val="00B050"/>
                </a:solidFill>
              </a:rPr>
              <a:t>Optiker kan tilpasse brilleglass til arbeidsavstand 60 cm – ca 2 m </a:t>
            </a:r>
          </a:p>
          <a:p>
            <a:pPr>
              <a:lnSpc>
                <a:spcPct val="90000"/>
              </a:lnSpc>
              <a:spcBef>
                <a:spcPts val="532"/>
              </a:spcBef>
              <a:spcAft>
                <a:spcPts val="532"/>
              </a:spcAft>
            </a:pPr>
            <a:endParaRPr lang="nb-NO" sz="1800" dirty="0"/>
          </a:p>
          <a:p>
            <a:pPr>
              <a:lnSpc>
                <a:spcPct val="90000"/>
              </a:lnSpc>
              <a:spcBef>
                <a:spcPts val="532"/>
              </a:spcBef>
              <a:spcAft>
                <a:spcPts val="532"/>
              </a:spcAft>
            </a:pPr>
            <a:endParaRPr lang="nb-NO" sz="1800" dirty="0"/>
          </a:p>
          <a:p>
            <a:pPr>
              <a:lnSpc>
                <a:spcPct val="90000"/>
              </a:lnSpc>
              <a:spcBef>
                <a:spcPts val="532"/>
              </a:spcBef>
              <a:spcAft>
                <a:spcPts val="532"/>
              </a:spcAft>
              <a:buNone/>
            </a:pPr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2298935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34156"/>
            <a:ext cx="7702550" cy="952500"/>
          </a:xfrm>
        </p:spPr>
        <p:txBody>
          <a:bodyPr/>
          <a:lstStyle/>
          <a:p>
            <a:r>
              <a:rPr lang="nb-NO" b="1" dirty="0"/>
              <a:t>Mye arbeid på </a:t>
            </a:r>
            <a:r>
              <a:rPr lang="nb-NO" b="1" dirty="0" err="1"/>
              <a:t>laptop</a:t>
            </a:r>
            <a:r>
              <a:rPr lang="nb-NO" b="1" dirty="0"/>
              <a:t>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>
                <a:solidFill>
                  <a:srgbClr val="00B050"/>
                </a:solidFill>
              </a:rPr>
              <a:t>Ikke fordelaktig!</a:t>
            </a:r>
          </a:p>
          <a:p>
            <a:r>
              <a:rPr lang="nb-NO" dirty="0">
                <a:solidFill>
                  <a:srgbClr val="00B050"/>
                </a:solidFill>
              </a:rPr>
              <a:t>Bruk ekstern mus/tastatur</a:t>
            </a:r>
          </a:p>
          <a:p>
            <a:r>
              <a:rPr lang="nb-NO" dirty="0">
                <a:solidFill>
                  <a:srgbClr val="00B050"/>
                </a:solidFill>
              </a:rPr>
              <a:t>Sørg for god underarmsstøtte</a:t>
            </a:r>
          </a:p>
          <a:p>
            <a:r>
              <a:rPr lang="nb-NO" dirty="0">
                <a:solidFill>
                  <a:srgbClr val="00B050"/>
                </a:solidFill>
              </a:rPr>
              <a:t>Tilstreb riktig høyde på bordet </a:t>
            </a:r>
          </a:p>
          <a:p>
            <a:r>
              <a:rPr lang="nb-NO" dirty="0">
                <a:solidFill>
                  <a:srgbClr val="00B050"/>
                </a:solidFill>
              </a:rPr>
              <a:t>Pute i fanget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469DFA2-8A6E-4E80-B765-5DD7C22AB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303" y="1254868"/>
            <a:ext cx="3148216" cy="3210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5818750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1094DF-A14C-4200-8BB9-A90725BD9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12C3D91A-4806-48B6-964A-5B274014DB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0255" y="955675"/>
            <a:ext cx="3656189" cy="4113213"/>
          </a:xfrm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AEA2522-21B2-49C0-A5AB-CC6FD4499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01890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149E3B-D3BF-487D-A007-79110B04F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929DC7-7956-4BED-B0F9-253432504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sz="8800" b="1" dirty="0">
                <a:solidFill>
                  <a:schemeClr val="accent1">
                    <a:lumMod val="75000"/>
                  </a:schemeClr>
                </a:solidFill>
              </a:rPr>
              <a:t>VARIASJON!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B246835-DC83-40E1-B919-A297FE118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26409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333352"/>
            <a:ext cx="8152794" cy="782662"/>
          </a:xfrm>
        </p:spPr>
        <p:txBody>
          <a:bodyPr/>
          <a:lstStyle/>
          <a:p>
            <a:pPr eaLnBrk="1" hangingPunct="1"/>
            <a:r>
              <a:rPr lang="nb-NO" altLang="nb-NO" dirty="0">
                <a:latin typeface="Trebuchet MS" pitchFamily="34" charset="0"/>
                <a:ea typeface="ヒラギノ角ゴ Pro W3"/>
                <a:cs typeface="Trebuchet MS" pitchFamily="34" charset="0"/>
              </a:rPr>
              <a:t> </a:t>
            </a:r>
            <a:r>
              <a:rPr lang="nb-NO" altLang="nb-NO" b="1" dirty="0">
                <a:solidFill>
                  <a:srgbClr val="00B050"/>
                </a:solidFill>
                <a:latin typeface="Trebuchet MS" pitchFamily="34" charset="0"/>
                <a:ea typeface="ヒラギノ角ゴ Pro W3"/>
                <a:cs typeface="Trebuchet MS" pitchFamily="34" charset="0"/>
              </a:rPr>
              <a:t>Risikofaktorer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293465" y="1472650"/>
            <a:ext cx="8701087" cy="375031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nb-NO" sz="1800" dirty="0">
                <a:solidFill>
                  <a:srgbClr val="00B050"/>
                </a:solidFill>
              </a:rPr>
              <a:t>Statisk muskelarbeid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nb-NO" sz="1800" dirty="0">
              <a:solidFill>
                <a:srgbClr val="00B05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nb-NO" sz="1800" dirty="0">
                <a:solidFill>
                  <a:srgbClr val="00B050"/>
                </a:solidFill>
              </a:rPr>
              <a:t>Langvarig ensidig dataarbeid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nb-NO" sz="1800" dirty="0">
              <a:solidFill>
                <a:srgbClr val="00B05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nb-NO" sz="1800" dirty="0">
                <a:solidFill>
                  <a:srgbClr val="00B050"/>
                </a:solidFill>
              </a:rPr>
              <a:t>Fysiske arbeidsforhold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nb-NO" sz="1800" dirty="0">
              <a:solidFill>
                <a:srgbClr val="00B05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nb-NO" sz="1800" dirty="0">
                <a:solidFill>
                  <a:srgbClr val="00B050"/>
                </a:solidFill>
              </a:rPr>
              <a:t>Individuelle faktorer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nb-NO" sz="1800" dirty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nb-NO" sz="1800" dirty="0">
                <a:solidFill>
                  <a:srgbClr val="00B050"/>
                </a:solidFill>
              </a:rPr>
              <a:t>Psykologiske faktorer</a:t>
            </a:r>
          </a:p>
          <a:p>
            <a:pPr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nb-NO" sz="1800" dirty="0">
              <a:solidFill>
                <a:srgbClr val="00B050"/>
              </a:solidFill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nb-NO" sz="1800" dirty="0">
                <a:solidFill>
                  <a:srgbClr val="00B050"/>
                </a:solidFill>
              </a:rPr>
              <a:t>Organisatoriske forhold som gir opplevelse av stress</a:t>
            </a: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endParaRPr lang="nb-NO" sz="1800" dirty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nb-NO" sz="1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endParaRPr lang="nb-NO" sz="18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  <a:buFont typeface="Wingdings" charset="0"/>
              <a:buChar char="§"/>
              <a:defRPr/>
            </a:pPr>
            <a:endParaRPr lang="nb-NO" sz="1800" dirty="0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6D9A715-EF21-4BEF-B460-111B5C772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523" y="2546082"/>
            <a:ext cx="4974693" cy="4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42215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/>
        </p:nvSpPr>
        <p:spPr>
          <a:xfrm>
            <a:off x="179512" y="1939398"/>
            <a:ext cx="1872208" cy="1077218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Vi har en </a:t>
            </a:r>
          </a:p>
          <a:p>
            <a:pPr algn="ctr"/>
            <a:r>
              <a:rPr lang="nb-NO" sz="3200" dirty="0">
                <a:solidFill>
                  <a:schemeClr val="tx1"/>
                </a:solidFill>
              </a:rPr>
              <a:t>rygg</a:t>
            </a:r>
            <a:endParaRPr lang="nb-NO" dirty="0"/>
          </a:p>
        </p:txBody>
      </p:sp>
      <p:sp>
        <p:nvSpPr>
          <p:cNvPr id="5" name="TekstSylinder 4"/>
          <p:cNvSpPr txBox="1"/>
          <p:nvPr/>
        </p:nvSpPr>
        <p:spPr>
          <a:xfrm>
            <a:off x="6587158" y="2218283"/>
            <a:ext cx="2304256" cy="5847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nb-NO" sz="3200" dirty="0">
                <a:solidFill>
                  <a:schemeClr val="tx1"/>
                </a:solidFill>
              </a:rPr>
              <a:t>Ryggsmerter</a:t>
            </a:r>
            <a:endParaRPr lang="nb-NO" dirty="0"/>
          </a:p>
        </p:txBody>
      </p:sp>
      <p:sp>
        <p:nvSpPr>
          <p:cNvPr id="6" name="Pil høyre 5"/>
          <p:cNvSpPr/>
          <p:nvPr/>
        </p:nvSpPr>
        <p:spPr>
          <a:xfrm>
            <a:off x="2432500" y="2359043"/>
            <a:ext cx="3867693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/>
          <p:cNvSpPr txBox="1"/>
          <p:nvPr/>
        </p:nvSpPr>
        <p:spPr>
          <a:xfrm>
            <a:off x="2339752" y="2747313"/>
            <a:ext cx="1834158" cy="1648373"/>
          </a:xfrm>
          <a:prstGeom prst="up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" wrap="square" rtlCol="0">
            <a:spAutoFit/>
          </a:bodyPr>
          <a:lstStyle/>
          <a:p>
            <a:pPr algn="ctr"/>
            <a:r>
              <a:rPr lang="nb-NO" sz="2400" dirty="0">
                <a:solidFill>
                  <a:schemeClr val="tx1"/>
                </a:solidFill>
              </a:rPr>
              <a:t>Over -belasting</a:t>
            </a:r>
            <a:endParaRPr lang="nb-NO" sz="2400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4037935" y="2758461"/>
            <a:ext cx="1100495" cy="1637225"/>
          </a:xfrm>
          <a:prstGeom prst="up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" wrap="square" rtlCol="0">
            <a:spAutoFit/>
          </a:bodyPr>
          <a:lstStyle/>
          <a:p>
            <a:pPr algn="ctr"/>
            <a:r>
              <a:rPr lang="nb-NO" sz="2400" dirty="0">
                <a:solidFill>
                  <a:schemeClr val="tx1"/>
                </a:solidFill>
              </a:rPr>
              <a:t>Jobb</a:t>
            </a:r>
            <a:endParaRPr lang="nb-NO" sz="2400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1849921" y="636271"/>
            <a:ext cx="1834158" cy="1619519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" wrap="square" rtlCol="0">
            <a:spAutoFit/>
          </a:bodyPr>
          <a:lstStyle/>
          <a:p>
            <a:pPr algn="ctr"/>
            <a:r>
              <a:rPr lang="nb-NO" sz="2400" dirty="0">
                <a:solidFill>
                  <a:schemeClr val="tx1"/>
                </a:solidFill>
              </a:rPr>
              <a:t>Sosiale forhold</a:t>
            </a:r>
            <a:endParaRPr lang="nb-NO" sz="2400" dirty="0"/>
          </a:p>
        </p:txBody>
      </p:sp>
      <p:sp>
        <p:nvSpPr>
          <p:cNvPr id="16" name="TekstSylinder 15"/>
          <p:cNvSpPr txBox="1"/>
          <p:nvPr/>
        </p:nvSpPr>
        <p:spPr>
          <a:xfrm>
            <a:off x="3671103" y="337220"/>
            <a:ext cx="1834158" cy="1938574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" wrap="square" rtlCol="0">
            <a:spAutoFit/>
          </a:bodyPr>
          <a:lstStyle/>
          <a:p>
            <a:pPr algn="ctr"/>
            <a:r>
              <a:rPr lang="nb-NO" sz="2400" dirty="0">
                <a:solidFill>
                  <a:schemeClr val="tx1"/>
                </a:solidFill>
              </a:rPr>
              <a:t>Personlige forhold </a:t>
            </a:r>
            <a:endParaRPr lang="nb-NO" sz="2400" dirty="0"/>
          </a:p>
        </p:txBody>
      </p:sp>
      <p:sp>
        <p:nvSpPr>
          <p:cNvPr id="17" name="TekstSylinder 16"/>
          <p:cNvSpPr txBox="1"/>
          <p:nvPr/>
        </p:nvSpPr>
        <p:spPr>
          <a:xfrm>
            <a:off x="5354148" y="554356"/>
            <a:ext cx="1100495" cy="1619519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" wrap="square" rtlCol="0">
            <a:spAutoFit/>
          </a:bodyPr>
          <a:lstStyle/>
          <a:p>
            <a:pPr algn="ctr"/>
            <a:r>
              <a:rPr lang="nb-NO" sz="2400" dirty="0">
                <a:solidFill>
                  <a:schemeClr val="tx1"/>
                </a:solidFill>
              </a:rPr>
              <a:t>Stress</a:t>
            </a:r>
            <a:endParaRPr lang="nb-NO" sz="2400" dirty="0"/>
          </a:p>
        </p:txBody>
      </p:sp>
      <p:sp>
        <p:nvSpPr>
          <p:cNvPr id="18" name="TekstSylinder 17"/>
          <p:cNvSpPr txBox="1"/>
          <p:nvPr/>
        </p:nvSpPr>
        <p:spPr>
          <a:xfrm>
            <a:off x="5486664" y="2776167"/>
            <a:ext cx="1100495" cy="1619519"/>
          </a:xfrm>
          <a:prstGeom prst="upArrow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vert" wrap="square" rtlCol="0">
            <a:spAutoFit/>
          </a:bodyPr>
          <a:lstStyle/>
          <a:p>
            <a:pPr algn="ctr"/>
            <a:r>
              <a:rPr lang="nb-NO" sz="2400" dirty="0">
                <a:solidFill>
                  <a:schemeClr val="tx1"/>
                </a:solidFill>
              </a:rPr>
              <a:t>Trening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4227372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3007B57-2880-4EAC-A108-4BB3FF8FC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>
                <a:solidFill>
                  <a:srgbClr val="00B050"/>
                </a:solidFill>
              </a:rPr>
              <a:t>Ved behov…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80B82D08-ADE3-40D0-963E-8F4388D33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7442" y="1608340"/>
            <a:ext cx="2889115" cy="3121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BEF4E8EF-02D2-47B9-96C8-24F37E62B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06722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http://howcantvaffectrelationships.wikispaces.com/file/view/a_family_watching_tv_and_talking_ie321-026.jpg/337026866/a_family_watching_tv_and_talking_ie321-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108" y="2102445"/>
            <a:ext cx="3251464" cy="251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Daglige krav til fysisk aktivitet går ned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>
                <a:solidFill>
                  <a:srgbClr val="00B050"/>
                </a:solidFill>
              </a:rPr>
              <a:t>- For </a:t>
            </a:r>
            <a:r>
              <a:rPr lang="nb-NO" dirty="0" err="1">
                <a:solidFill>
                  <a:srgbClr val="00B050"/>
                </a:solidFill>
              </a:rPr>
              <a:t>ca</a:t>
            </a:r>
            <a:r>
              <a:rPr lang="nb-NO" dirty="0">
                <a:solidFill>
                  <a:srgbClr val="00B050"/>
                </a:solidFill>
              </a:rPr>
              <a:t> 80 år siden drev 8 av 10 med kroppsarbeid</a:t>
            </a:r>
          </a:p>
          <a:p>
            <a:pPr marL="0" indent="0">
              <a:buNone/>
            </a:pPr>
            <a:endParaRPr lang="nb-NO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nb-NO" dirty="0">
                <a:solidFill>
                  <a:srgbClr val="00B050"/>
                </a:solidFill>
              </a:rPr>
              <a:t>- Hvor mye krav til fysisk aktivitet har vi i dag… 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presentasjonen</a:t>
            </a:r>
            <a:endParaRPr lang="nb-NO" dirty="0"/>
          </a:p>
        </p:txBody>
      </p:sp>
      <p:sp>
        <p:nvSpPr>
          <p:cNvPr id="6" name="Avrundet rektangel 5"/>
          <p:cNvSpPr/>
          <p:nvPr/>
        </p:nvSpPr>
        <p:spPr bwMode="auto">
          <a:xfrm>
            <a:off x="133351" y="4681728"/>
            <a:ext cx="8826011" cy="463649"/>
          </a:xfrm>
          <a:prstGeom prst="roundRect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81043" tIns="40522" rIns="81043" bIns="40522" anchor="ctr"/>
          <a:lstStyle/>
          <a:p>
            <a:pPr algn="ctr">
              <a:defRPr/>
            </a:pPr>
            <a:r>
              <a:rPr lang="nb-NO" sz="1400" spc="266" dirty="0"/>
              <a:t>SAMFUNNSENDRINGER KREVER ØKT FYSISK AKTIVITET PÅ FRITIDEN</a:t>
            </a:r>
          </a:p>
        </p:txBody>
      </p:sp>
      <p:pic>
        <p:nvPicPr>
          <p:cNvPr id="6146" name="Picture 2" descr="C:\Users\asta.overnes\AppData\Local\Microsoft\Windows\Temporary Internet Files\Content.IE5\J247KJ6W\H24312264__L2A1955b-lp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" y="2138261"/>
            <a:ext cx="3669792" cy="2445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1591056" y="1958256"/>
            <a:ext cx="134112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dirty="0"/>
              <a:t>..på jobb? 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5992368" y="1961136"/>
            <a:ext cx="145694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b-NO" dirty="0"/>
              <a:t>..på fritiden? </a:t>
            </a:r>
          </a:p>
        </p:txBody>
      </p:sp>
    </p:spTree>
    <p:extLst>
      <p:ext uri="{BB962C8B-B14F-4D97-AF65-F5344CB8AC3E}">
        <p14:creationId xmlns:p14="http://schemas.microsoft.com/office/powerpoint/2010/main" val="783282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292100" y="181237"/>
            <a:ext cx="7327900" cy="771264"/>
          </a:xfrm>
        </p:spPr>
        <p:txBody>
          <a:bodyPr/>
          <a:lstStyle/>
          <a:p>
            <a:r>
              <a:rPr lang="nb-NO" dirty="0"/>
              <a:t>Hvorfor bør du trene?</a:t>
            </a:r>
          </a:p>
        </p:txBody>
      </p:sp>
      <p:sp>
        <p:nvSpPr>
          <p:cNvPr id="17" name="Rektangel 16"/>
          <p:cNvSpPr/>
          <p:nvPr/>
        </p:nvSpPr>
        <p:spPr>
          <a:xfrm>
            <a:off x="4902200" y="850900"/>
            <a:ext cx="1282700" cy="43180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chemeClr val="tx1"/>
                </a:solidFill>
              </a:rPr>
              <a:t>Fritid</a:t>
            </a:r>
          </a:p>
          <a:p>
            <a:pPr algn="ctr"/>
            <a:endParaRPr lang="nb-NO" sz="2400" b="1" dirty="0">
              <a:solidFill>
                <a:schemeClr val="tx1"/>
              </a:solidFill>
            </a:endParaRPr>
          </a:p>
          <a:p>
            <a:pPr algn="ctr"/>
            <a:endParaRPr lang="nb-NO" b="1" dirty="0">
              <a:solidFill>
                <a:schemeClr val="tx1"/>
              </a:solidFill>
            </a:endParaRPr>
          </a:p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/>
          </a:p>
        </p:txBody>
      </p:sp>
      <p:sp>
        <p:nvSpPr>
          <p:cNvPr id="18" name="Rektangel 17"/>
          <p:cNvSpPr/>
          <p:nvPr/>
        </p:nvSpPr>
        <p:spPr>
          <a:xfrm>
            <a:off x="2908300" y="2057400"/>
            <a:ext cx="1282700" cy="311150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>
                <a:solidFill>
                  <a:schemeClr val="tx1"/>
                </a:solidFill>
              </a:rPr>
              <a:t>Fritid</a:t>
            </a:r>
            <a:endParaRPr lang="nb-NO" b="1" dirty="0">
              <a:solidFill>
                <a:schemeClr val="tx1"/>
              </a:solidFill>
            </a:endParaRPr>
          </a:p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/>
          </a:p>
        </p:txBody>
      </p:sp>
      <p:sp>
        <p:nvSpPr>
          <p:cNvPr id="19" name="Rektangel 18"/>
          <p:cNvSpPr/>
          <p:nvPr/>
        </p:nvSpPr>
        <p:spPr>
          <a:xfrm>
            <a:off x="2908300" y="2844800"/>
            <a:ext cx="1282700" cy="23495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/>
              <a:t>Jobb</a:t>
            </a:r>
            <a:endParaRPr lang="nb-NO" b="1" dirty="0"/>
          </a:p>
        </p:txBody>
      </p:sp>
      <p:sp>
        <p:nvSpPr>
          <p:cNvPr id="20" name="Rektangel 19"/>
          <p:cNvSpPr/>
          <p:nvPr/>
        </p:nvSpPr>
        <p:spPr>
          <a:xfrm>
            <a:off x="4902200" y="2832100"/>
            <a:ext cx="1282700" cy="23495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/>
              <a:t>Jobb</a:t>
            </a:r>
            <a:endParaRPr lang="nb-NO" b="1" dirty="0"/>
          </a:p>
        </p:txBody>
      </p:sp>
      <p:cxnSp>
        <p:nvCxnSpPr>
          <p:cNvPr id="10" name="Rett linje 9"/>
          <p:cNvCxnSpPr/>
          <p:nvPr/>
        </p:nvCxnSpPr>
        <p:spPr>
          <a:xfrm>
            <a:off x="2539874" y="2057400"/>
            <a:ext cx="207340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/>
          <p:cNvSpPr txBox="1"/>
          <p:nvPr/>
        </p:nvSpPr>
        <p:spPr>
          <a:xfrm>
            <a:off x="2539874" y="1675368"/>
            <a:ext cx="2133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Fysisk kapasitet i dag</a:t>
            </a:r>
          </a:p>
        </p:txBody>
      </p:sp>
      <p:cxnSp>
        <p:nvCxnSpPr>
          <p:cNvPr id="13" name="Rett linje 12"/>
          <p:cNvCxnSpPr/>
          <p:nvPr/>
        </p:nvCxnSpPr>
        <p:spPr>
          <a:xfrm>
            <a:off x="4596765" y="858520"/>
            <a:ext cx="19862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/>
          <p:cNvSpPr txBox="1"/>
          <p:nvPr/>
        </p:nvSpPr>
        <p:spPr>
          <a:xfrm>
            <a:off x="4581525" y="458708"/>
            <a:ext cx="1986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Økt fysisk kapasitet</a:t>
            </a:r>
          </a:p>
        </p:txBody>
      </p:sp>
      <p:cxnSp>
        <p:nvCxnSpPr>
          <p:cNvPr id="27" name="Rett pil 26"/>
          <p:cNvCxnSpPr/>
          <p:nvPr/>
        </p:nvCxnSpPr>
        <p:spPr>
          <a:xfrm flipV="1">
            <a:off x="4606925" y="828040"/>
            <a:ext cx="0" cy="12293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kstSylinder 27"/>
          <p:cNvSpPr txBox="1"/>
          <p:nvPr/>
        </p:nvSpPr>
        <p:spPr>
          <a:xfrm>
            <a:off x="6454775" y="1180236"/>
            <a:ext cx="1595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Økt overskudd </a:t>
            </a:r>
          </a:p>
          <a:p>
            <a:r>
              <a:rPr lang="nb-NO" dirty="0"/>
              <a:t>til fritid </a:t>
            </a:r>
            <a:r>
              <a:rPr lang="nb-NO" dirty="0">
                <a:sym typeface="Wingdings" pitchFamily="2" charset="2"/>
              </a:rPr>
              <a:t></a:t>
            </a:r>
            <a:endParaRPr lang="nb-NO" dirty="0"/>
          </a:p>
        </p:txBody>
      </p:sp>
      <p:sp>
        <p:nvSpPr>
          <p:cNvPr id="33" name="TekstSylinder 32"/>
          <p:cNvSpPr txBox="1"/>
          <p:nvPr/>
        </p:nvSpPr>
        <p:spPr>
          <a:xfrm>
            <a:off x="1320800" y="3587571"/>
            <a:ext cx="1587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Jobben krever </a:t>
            </a:r>
            <a:r>
              <a:rPr lang="nb-NO" b="1" dirty="0"/>
              <a:t>en stor del </a:t>
            </a:r>
            <a:r>
              <a:rPr lang="nb-NO" dirty="0"/>
              <a:t>av samlet fysisk kapasitet</a:t>
            </a:r>
          </a:p>
        </p:txBody>
      </p:sp>
      <p:sp>
        <p:nvSpPr>
          <p:cNvPr id="34" name="TekstSylinder 33"/>
          <p:cNvSpPr txBox="1"/>
          <p:nvPr/>
        </p:nvSpPr>
        <p:spPr>
          <a:xfrm>
            <a:off x="6454775" y="3200400"/>
            <a:ext cx="15875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Jobben krever fortsatt like mye, men er totalt sett en </a:t>
            </a:r>
            <a:r>
              <a:rPr lang="nb-NO" b="1" dirty="0"/>
              <a:t>mindre belastning</a:t>
            </a:r>
          </a:p>
        </p:txBody>
      </p:sp>
    </p:spTree>
    <p:extLst>
      <p:ext uri="{BB962C8B-B14F-4D97-AF65-F5344CB8AC3E}">
        <p14:creationId xmlns:p14="http://schemas.microsoft.com/office/powerpoint/2010/main" val="3260729367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53004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C24816B7-6067-46A1-9D0D-5383FFE35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386" y="413887"/>
            <a:ext cx="8277727" cy="452387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FD69A493-F27B-4C05-9D76-839CE59342A5}"/>
              </a:ext>
            </a:extLst>
          </p:cNvPr>
          <p:cNvSpPr txBox="1"/>
          <p:nvPr/>
        </p:nvSpPr>
        <p:spPr>
          <a:xfrm>
            <a:off x="1029904" y="4491369"/>
            <a:ext cx="7988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3200" b="1" dirty="0">
                <a:solidFill>
                  <a:srgbClr val="00B050"/>
                </a:solidFill>
              </a:rPr>
              <a:t>Hva er belastning? </a:t>
            </a:r>
          </a:p>
        </p:txBody>
      </p:sp>
    </p:spTree>
    <p:extLst>
      <p:ext uri="{BB962C8B-B14F-4D97-AF65-F5344CB8AC3E}">
        <p14:creationId xmlns:p14="http://schemas.microsoft.com/office/powerpoint/2010/main" val="2807507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24962" y="499168"/>
            <a:ext cx="4580792" cy="571500"/>
          </a:xfrm>
        </p:spPr>
        <p:txBody>
          <a:bodyPr/>
          <a:lstStyle/>
          <a:p>
            <a:r>
              <a:rPr lang="nb-NO" b="1" dirty="0" err="1"/>
              <a:t>Pausegym</a:t>
            </a:r>
            <a:r>
              <a:rPr lang="nb-NO" b="1" dirty="0"/>
              <a:t> - energipauser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552451" y="1628511"/>
            <a:ext cx="4453303" cy="3418051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Aft>
                <a:spcPts val="532"/>
              </a:spcAft>
            </a:pPr>
            <a:r>
              <a:rPr lang="nb-NO" sz="1800" dirty="0">
                <a:solidFill>
                  <a:srgbClr val="00B050"/>
                </a:solidFill>
              </a:rPr>
              <a:t>Noen minutter i løpet av en time eller</a:t>
            </a:r>
          </a:p>
          <a:p>
            <a:pPr>
              <a:lnSpc>
                <a:spcPct val="120000"/>
              </a:lnSpc>
              <a:spcAft>
                <a:spcPts val="532"/>
              </a:spcAft>
            </a:pPr>
            <a:r>
              <a:rPr lang="nb-NO" sz="1800" dirty="0">
                <a:solidFill>
                  <a:srgbClr val="00B050"/>
                </a:solidFill>
              </a:rPr>
              <a:t>10 minutter i løpet av arbeidsdagen</a:t>
            </a:r>
          </a:p>
          <a:p>
            <a:pPr>
              <a:lnSpc>
                <a:spcPct val="120000"/>
              </a:lnSpc>
              <a:spcAft>
                <a:spcPts val="532"/>
              </a:spcAft>
            </a:pPr>
            <a:endParaRPr lang="nb-NO" sz="1800" dirty="0">
              <a:solidFill>
                <a:srgbClr val="00B050"/>
              </a:solidFill>
            </a:endParaRPr>
          </a:p>
          <a:p>
            <a:pPr>
              <a:lnSpc>
                <a:spcPct val="120000"/>
              </a:lnSpc>
              <a:spcAft>
                <a:spcPts val="532"/>
              </a:spcAft>
            </a:pPr>
            <a:r>
              <a:rPr lang="nb-NO" sz="1800" dirty="0">
                <a:solidFill>
                  <a:srgbClr val="00B050"/>
                </a:solidFill>
              </a:rPr>
              <a:t>Fokus på gode bevegelser</a:t>
            </a:r>
          </a:p>
          <a:p>
            <a:r>
              <a:rPr lang="nb-NO" sz="1800" dirty="0">
                <a:solidFill>
                  <a:srgbClr val="00B050"/>
                </a:solidFill>
              </a:rPr>
              <a:t>Øvelsene løser opp og øker sirkulasjonen </a:t>
            </a:r>
          </a:p>
          <a:p>
            <a:pPr>
              <a:spcAft>
                <a:spcPts val="532"/>
              </a:spcAft>
            </a:pPr>
            <a:endParaRPr lang="nb-NO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344" y="499168"/>
            <a:ext cx="3821293" cy="4547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701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Plassholder for innhold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3634169"/>
              </p:ext>
            </p:extLst>
          </p:nvPr>
        </p:nvGraphicFramePr>
        <p:xfrm>
          <a:off x="597408" y="365760"/>
          <a:ext cx="8046720" cy="4828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2337801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518122"/>
            <a:ext cx="7702550" cy="952500"/>
          </a:xfrm>
        </p:spPr>
        <p:txBody>
          <a:bodyPr/>
          <a:lstStyle/>
          <a:p>
            <a:r>
              <a:rPr lang="nb-NO" b="1" dirty="0">
                <a:solidFill>
                  <a:srgbClr val="00B050"/>
                </a:solidFill>
              </a:rPr>
              <a:t>Hva skjer i en muskel som jobber </a:t>
            </a:r>
            <a:r>
              <a:rPr lang="nb-NO" b="1" u="sng" dirty="0">
                <a:solidFill>
                  <a:srgbClr val="00B050"/>
                </a:solidFill>
              </a:rPr>
              <a:t>statisk</a:t>
            </a:r>
            <a:r>
              <a:rPr lang="nb-NO" b="1" dirty="0">
                <a:solidFill>
                  <a:srgbClr val="00B050"/>
                </a:solidFill>
              </a:rPr>
              <a:t>? 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600" y="1235004"/>
            <a:ext cx="3426031" cy="3771636"/>
          </a:xfrm>
        </p:spPr>
        <p:txBody>
          <a:bodyPr/>
          <a:lstStyle/>
          <a:p>
            <a:pPr>
              <a:buNone/>
            </a:pPr>
            <a:endParaRPr lang="nb-NO" dirty="0"/>
          </a:p>
          <a:p>
            <a:pPr marL="0" indent="0">
              <a:buNone/>
            </a:pPr>
            <a:r>
              <a:rPr lang="nb-NO" sz="1800" dirty="0">
                <a:solidFill>
                  <a:srgbClr val="00B050"/>
                </a:solidFill>
              </a:rPr>
              <a:t>En muskel som jobber statisk «stenger» for blodsirkulasjonen. Etter kort tid mangler muskelen O</a:t>
            </a:r>
            <a:r>
              <a:rPr lang="nb-NO" sz="1800" baseline="-25000" dirty="0">
                <a:solidFill>
                  <a:srgbClr val="00B050"/>
                </a:solidFill>
              </a:rPr>
              <a:t>2</a:t>
            </a:r>
            <a:r>
              <a:rPr lang="nb-NO" sz="1800" dirty="0">
                <a:solidFill>
                  <a:srgbClr val="00B050"/>
                </a:solidFill>
              </a:rPr>
              <a:t> og har for mye CO</a:t>
            </a:r>
            <a:r>
              <a:rPr lang="nb-NO" sz="1800" baseline="-25000" dirty="0">
                <a:solidFill>
                  <a:srgbClr val="00B050"/>
                </a:solidFill>
              </a:rPr>
              <a:t>2</a:t>
            </a:r>
            <a:r>
              <a:rPr lang="nb-NO" sz="1800" dirty="0">
                <a:solidFill>
                  <a:srgbClr val="00B050"/>
                </a:solidFill>
              </a:rPr>
              <a:t> og melkesyre – den blir sur og sliten.   </a:t>
            </a:r>
          </a:p>
          <a:p>
            <a:pPr marL="0" indent="0">
              <a:buNone/>
            </a:pPr>
            <a:endParaRPr lang="nb-NO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nb-NO" sz="1800" dirty="0">
                <a:solidFill>
                  <a:srgbClr val="00B050"/>
                </a:solidFill>
              </a:rPr>
              <a:t>«Søppelbøtten» blir ikke tømt!</a:t>
            </a:r>
          </a:p>
          <a:p>
            <a:pPr lvl="1"/>
            <a:r>
              <a:rPr lang="nb-NO" sz="1600" dirty="0">
                <a:solidFill>
                  <a:srgbClr val="00B050"/>
                </a:solidFill>
              </a:rPr>
              <a:t>Skaper grobunn for muskel- og seneproblematikk!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518E306-3265-4AA6-9747-F59A14E4B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275" y="1470622"/>
            <a:ext cx="2276475" cy="2009775"/>
          </a:xfrm>
          <a:prstGeom prst="rect">
            <a:avLst/>
          </a:prstGeom>
        </p:spPr>
      </p:pic>
      <p:sp>
        <p:nvSpPr>
          <p:cNvPr id="6" name="Pil: bøyd mot venstre 5">
            <a:extLst>
              <a:ext uri="{FF2B5EF4-FFF2-40B4-BE49-F238E27FC236}">
                <a16:creationId xmlns:a16="http://schemas.microsoft.com/office/drawing/2014/main" id="{45897AC9-5C37-485E-A6D1-914259EE650D}"/>
              </a:ext>
            </a:extLst>
          </p:cNvPr>
          <p:cNvSpPr/>
          <p:nvPr/>
        </p:nvSpPr>
        <p:spPr>
          <a:xfrm>
            <a:off x="4208565" y="1866900"/>
            <a:ext cx="1501775" cy="2377479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9525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490456"/>
            <a:ext cx="7702550" cy="952500"/>
          </a:xfrm>
        </p:spPr>
        <p:txBody>
          <a:bodyPr/>
          <a:lstStyle/>
          <a:p>
            <a:r>
              <a:rPr lang="nb-NO" b="1" dirty="0">
                <a:solidFill>
                  <a:srgbClr val="00B050"/>
                </a:solidFill>
              </a:rPr>
              <a:t>Hva skjer i en muskel som jobber </a:t>
            </a:r>
            <a:r>
              <a:rPr lang="nb-NO" b="1" u="sng" dirty="0">
                <a:solidFill>
                  <a:srgbClr val="00B050"/>
                </a:solidFill>
              </a:rPr>
              <a:t>dynamisk</a:t>
            </a:r>
            <a:r>
              <a:rPr lang="nb-NO" b="1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04851" y="1539075"/>
            <a:ext cx="3867150" cy="355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>
                <a:solidFill>
                  <a:srgbClr val="00B050"/>
                </a:solidFill>
              </a:rPr>
              <a:t>En dynamisk arbeidende muskel generer økt blodsirkulasjon for å få nok O</a:t>
            </a:r>
            <a:r>
              <a:rPr lang="nb-NO" sz="1800" baseline="-25000" dirty="0">
                <a:solidFill>
                  <a:srgbClr val="00B050"/>
                </a:solidFill>
              </a:rPr>
              <a:t>2</a:t>
            </a:r>
            <a:r>
              <a:rPr lang="nb-NO" sz="1800" dirty="0">
                <a:solidFill>
                  <a:srgbClr val="00B050"/>
                </a:solidFill>
              </a:rPr>
              <a:t> til jobben. Avfallsstoffer fjernes samtidig med den økte blodsirkulasjonen.</a:t>
            </a:r>
          </a:p>
          <a:p>
            <a:pPr marL="0" indent="0">
              <a:buNone/>
            </a:pPr>
            <a:endParaRPr lang="nb-NO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nb-NO" sz="1800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nb-NO" sz="1800" dirty="0">
                <a:solidFill>
                  <a:srgbClr val="00B050"/>
                </a:solidFill>
              </a:rPr>
              <a:t>Søppelbøtten blir tømt jevnlig!</a:t>
            </a:r>
          </a:p>
          <a:p>
            <a:pPr lvl="1"/>
            <a:r>
              <a:rPr lang="nb-NO" sz="1600" dirty="0">
                <a:solidFill>
                  <a:srgbClr val="00B050"/>
                </a:solidFill>
              </a:rPr>
              <a:t>Mindre sannsynlig at det oppstår muskel- seneproblematikk!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36D82EA-A609-49C2-8389-A0D68FB8C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3275" y="1539075"/>
            <a:ext cx="2276475" cy="2009775"/>
          </a:xfrm>
          <a:prstGeom prst="rect">
            <a:avLst/>
          </a:prstGeom>
        </p:spPr>
      </p:pic>
      <p:sp>
        <p:nvSpPr>
          <p:cNvPr id="6" name="Pil: bøyd mot venstre 5">
            <a:extLst>
              <a:ext uri="{FF2B5EF4-FFF2-40B4-BE49-F238E27FC236}">
                <a16:creationId xmlns:a16="http://schemas.microsoft.com/office/drawing/2014/main" id="{102B34A3-406F-4CB5-B7E9-8DB06A911440}"/>
              </a:ext>
            </a:extLst>
          </p:cNvPr>
          <p:cNvSpPr/>
          <p:nvPr/>
        </p:nvSpPr>
        <p:spPr>
          <a:xfrm>
            <a:off x="4572000" y="2057400"/>
            <a:ext cx="1425575" cy="2214645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4036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149E3B-D3BF-487D-A007-79110B04F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F929DC7-7956-4BED-B0F9-253432504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sz="8800" b="1" dirty="0">
                <a:solidFill>
                  <a:schemeClr val="accent1">
                    <a:lumMod val="75000"/>
                  </a:schemeClr>
                </a:solidFill>
              </a:rPr>
              <a:t>VARIASJON!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B246835-DC83-40E1-B919-A297FE118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5680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E7DFB4A-929A-4031-846A-DFC35739C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61B0E694-48FB-4D4A-8C5C-AC95FB2EB5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41500" y="1043091"/>
            <a:ext cx="1396970" cy="1814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0A3FA4A-BED1-4D83-8F6D-593E93A2F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Tittel på presentasjonen</a:t>
            </a:r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EA21947-6298-45C7-8417-547C6FD2C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1881" y="1043091"/>
            <a:ext cx="1557540" cy="1814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DA9D4170-1CDF-4C9B-B657-48214EEB9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7390" y="3100184"/>
            <a:ext cx="1620774" cy="1914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4852355F-100B-4369-9160-AA4904B849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0549" y="3012281"/>
            <a:ext cx="1737536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C46D17CE-95D0-4EA1-A603-8C395AA46F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60549" y="1010329"/>
            <a:ext cx="1455090" cy="1860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A59A0329-29F1-4AE7-9575-71366ED34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529" y="1019905"/>
            <a:ext cx="1461823" cy="1860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http://farm1.staticflickr.com/77/218628874_7b8d56c375_z.jpg?zz=1">
            <a:extLst>
              <a:ext uri="{FF2B5EF4-FFF2-40B4-BE49-F238E27FC236}">
                <a16:creationId xmlns:a16="http://schemas.microsoft.com/office/drawing/2014/main" id="{E451C750-0F3A-43AE-A04D-A170B70C84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3054" y="3157756"/>
            <a:ext cx="1556367" cy="1798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4A460EA8-7F99-4935-87F9-4DD3FBB29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528" y="3157756"/>
            <a:ext cx="1583541" cy="1798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88C97936-20B6-4D8F-96AD-86118D08DD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5306" y="3157756"/>
            <a:ext cx="1606237" cy="1773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37BCC4DA-51AE-4E14-A3CC-327A2DC9BBB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5306" y="1092994"/>
            <a:ext cx="1558143" cy="191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9571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508" y="581891"/>
            <a:ext cx="6681840" cy="4458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ktangel 5"/>
          <p:cNvSpPr/>
          <p:nvPr/>
        </p:nvSpPr>
        <p:spPr>
          <a:xfrm>
            <a:off x="5293168" y="5039931"/>
            <a:ext cx="25301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/>
              <a:t>(</a:t>
            </a:r>
            <a:r>
              <a:rPr lang="en-US" sz="1200" i="1" dirty="0" err="1"/>
              <a:t>flickr</a:t>
            </a:r>
            <a:r>
              <a:rPr lang="en-US" sz="1200" i="1" dirty="0"/>
              <a:t> creative commons from </a:t>
            </a:r>
            <a:r>
              <a:rPr lang="en-US" sz="1200" i="1" dirty="0" err="1"/>
              <a:t>Marek</a:t>
            </a:r>
            <a:r>
              <a:rPr lang="en-US" sz="1200" i="1" dirty="0"/>
              <a:t>)</a:t>
            </a:r>
            <a:endParaRPr lang="nb-NO" sz="1200" i="1" dirty="0"/>
          </a:p>
        </p:txBody>
      </p:sp>
    </p:spTree>
    <p:extLst>
      <p:ext uri="{BB962C8B-B14F-4D97-AF65-F5344CB8AC3E}">
        <p14:creationId xmlns:p14="http://schemas.microsoft.com/office/powerpoint/2010/main" val="428839878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NY-HelseAug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Stamina_ppt-mal_v7">
  <a:themeElements>
    <a:clrScheme name="Stamina">
      <a:dk1>
        <a:sysClr val="windowText" lastClr="000000"/>
      </a:dk1>
      <a:lt1>
        <a:sysClr val="window" lastClr="FFFFFF"/>
      </a:lt1>
      <a:dk2>
        <a:srgbClr val="1C1C1A"/>
      </a:dk2>
      <a:lt2>
        <a:srgbClr val="ECE9E2"/>
      </a:lt2>
      <a:accent1>
        <a:srgbClr val="8DC89D"/>
      </a:accent1>
      <a:accent2>
        <a:srgbClr val="2EAC66"/>
      </a:accent2>
      <a:accent3>
        <a:srgbClr val="006F4A"/>
      </a:accent3>
      <a:accent4>
        <a:srgbClr val="8064A2"/>
      </a:accent4>
      <a:accent5>
        <a:srgbClr val="4BACC6"/>
      </a:accent5>
      <a:accent6>
        <a:srgbClr val="F79646"/>
      </a:accent6>
      <a:hlink>
        <a:srgbClr val="2E6F4A"/>
      </a:hlink>
      <a:folHlink>
        <a:srgbClr val="2EAC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</TotalTime>
  <Words>2901</Words>
  <Application>Microsoft Macintosh PowerPoint</Application>
  <PresentationFormat>Skjermfremvisning (16:10)</PresentationFormat>
  <Paragraphs>381</Paragraphs>
  <Slides>30</Slides>
  <Notes>24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30</vt:i4>
      </vt:variant>
    </vt:vector>
  </HeadingPairs>
  <TitlesOfParts>
    <vt:vector size="42" baseType="lpstr">
      <vt:lpstr>ヒラギノ角ゴ Pro W3</vt:lpstr>
      <vt:lpstr>Arial</vt:lpstr>
      <vt:lpstr>Calibri</vt:lpstr>
      <vt:lpstr>Symbol</vt:lpstr>
      <vt:lpstr>Times</vt:lpstr>
      <vt:lpstr>Trebuchet MS</vt:lpstr>
      <vt:lpstr>Wingdings</vt:lpstr>
      <vt:lpstr>Custom Design</vt:lpstr>
      <vt:lpstr>NY-HelseAug2013</vt:lpstr>
      <vt:lpstr>1_Office Theme</vt:lpstr>
      <vt:lpstr>2_Office Theme</vt:lpstr>
      <vt:lpstr>Stamina_ppt-mal_v7</vt:lpstr>
      <vt:lpstr> ergonomi på Kontorarbeidsplassen </vt:lpstr>
      <vt:lpstr>Hva er ergonomi?</vt:lpstr>
      <vt:lpstr>PowerPoint-presentasjon</vt:lpstr>
      <vt:lpstr>PowerPoint-presentasjon</vt:lpstr>
      <vt:lpstr>Hva skjer i en muskel som jobber statisk?  </vt:lpstr>
      <vt:lpstr>Hva skjer i en muskel som jobber dynamisk?</vt:lpstr>
      <vt:lpstr>PowerPoint-presentasjon</vt:lpstr>
      <vt:lpstr>PowerPoint-presentasjon</vt:lpstr>
      <vt:lpstr>PowerPoint-presentasjon</vt:lpstr>
      <vt:lpstr>Ansvar i følge Arbeidsmiljøloven </vt:lpstr>
      <vt:lpstr>PowerPoint-presentasjon</vt:lpstr>
      <vt:lpstr>Vanlige uvaner</vt:lpstr>
      <vt:lpstr>Innstilling av arbeidsplassen</vt:lpstr>
      <vt:lpstr>Kontorstol – innstilles først!</vt:lpstr>
      <vt:lpstr>Arbeidsbordet</vt:lpstr>
      <vt:lpstr>PowerPoint-presentasjon</vt:lpstr>
      <vt:lpstr>PowerPoint-presentasjon</vt:lpstr>
      <vt:lpstr>Skjerm</vt:lpstr>
      <vt:lpstr>       Oppfølging av arbeidstakers syn</vt:lpstr>
      <vt:lpstr>Synsproblematikk knyttet mot arbeid ved skjerm</vt:lpstr>
      <vt:lpstr>Mye arbeid på laptop?</vt:lpstr>
      <vt:lpstr>PowerPoint-presentasjon</vt:lpstr>
      <vt:lpstr>PowerPoint-presentasjon</vt:lpstr>
      <vt:lpstr> Risikofaktorer</vt:lpstr>
      <vt:lpstr>PowerPoint-presentasjon</vt:lpstr>
      <vt:lpstr>Ved behov…</vt:lpstr>
      <vt:lpstr>Daglige krav til fysisk aktivitet går ned</vt:lpstr>
      <vt:lpstr>Hvorfor bør du trene?</vt:lpstr>
      <vt:lpstr>PowerPoint-presentasjon</vt:lpstr>
      <vt:lpstr>Pausegym - energipauser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Presentasjonens tittel</dc:title>
  <dc:creator>ina.c.klang;Espen.Selboskar@staminagroup.no</dc:creator>
  <dc:description>EK_Avdeling¤2#4¤2# ¤3#EK_Avsnitt¤2#4¤2# ¤3#EK_Bedriftsnavn¤2#1¤2#Stamina/NIMI¤3#EK_GjelderFra¤2#0¤2#03.07.2017¤3#EK_Opprettet¤2#0¤2#09.04.2010¤3#EK_Utgitt¤2#0¤2#13.08.2013¤3#EK_IBrukDato¤2#0¤2#05.07.2017¤3#EK_DokumentID¤2#0¤2#D02325¤3#EK_DokTittel¤2#0¤2#Ta vare på kroppen din - god ergonomi på dataarbeidsplassen - undervisning¤3#EK_DokType¤2#0¤2#Kurspresentasjoner¤3#EK_EksRef¤2#2¤2# 0	¤3#EK_Erstatter¤2#0¤2#1.12¤3#EK_ErstatterD¤2#0¤2#03.07.2017¤3#EK_Signatur¤2#0¤2#Lise Sørbø¤3#EK_Verifisert¤2#0¤2# ¤3#EK_Hørt¤2#0¤2# ¤3#EK_AuditReview¤2#2¤2# ¤3#EK_AuditApprove¤2#2¤2# ¤3#EK_Gradering¤2#0¤2#Åpen¤3#EK_Gradnr¤2#4¤2#0¤3#EK_Kapittel¤2#4¤2# ¤3#EK_Referanse¤2#2¤2# 0	¤3#EK_RefNr¤2#0¤2#10.1.5.8.2.15¤3#EK_Revisjon¤2#0¤2#1.13¤3#EK_Ansvarlig¤2#0¤2#Åsta Øvernes¤3#EK_SkrevetAv¤2#0¤2#Åsta Øvernes¤3#EK_DokAnsvNavn¤2#0¤2# ¤3#EK_UText2¤2#0¤2# ¤3#EK_UText3¤2#0¤2# ¤3#EK_UText4¤2#0¤2# ¤3#EK_Status¤2#0¤2#I bruk¤3#EK_Stikkord¤2#0¤2#Ergonomi, forebygging, helse, helseplager, muskel, pc, kontor, belastning¤3#EK_SuperStikkord¤2#0¤2#¤3#EK_Rapport¤2#3¤2#¤3#EK_EKPrintMerke¤2#0¤2#Uoffisiell utskrift er kun gyldig på utskriftsdato¤3#EK_Watermark¤2#0¤2#¤3#EK_Utgave¤2#0¤2#1.13¤3#EK_Merknad¤2#7¤2#Oppdatert¤3#EK_VerLogg¤2#2¤2# ¤3#EK_RF1¤2#4¤2# ¤3#EK_RF2¤2#4¤2# ¤3#EK_RF3¤2#4¤2# ¤3#EK_RF4¤2#4¤2# ¤3#EK_RF5¤2#4¤2# ¤3#EK_RF6¤2#4¤2# ¤3#EK_RF7¤2#4¤2# ¤3#EK_RF8¤2#4¤2# ¤3#EK_RF9¤2#4¤2# ¤3#EK_Mappe1¤2#4¤2# ¤3#EK_Mappe2¤2#4¤2# ¤3#EK_Mappe3¤2#4¤2# ¤3#EK_Mappe4¤2#4¤2# ¤3#EK_Mappe5¤2#4¤2# ¤3#EK_Mappe6¤2#4¤2# ¤3#EK_Mappe7¤2#4¤2# ¤3#EK_Mappe8¤2#4¤2# ¤3#EK_Mappe9¤2#4¤2# ¤3#EK_DL¤2#0¤2#15¤3#EK_GjelderTil¤2#0¤2#03.07.2019¤3#EK_Vedlegg¤2#2¤2# 2	V02	Take care of your body -  good ergonomics in computer workplaces ENGLISH (10.1.5.8.2.17)	04089	dok04089.pptx¤1#V02	Ta vare på kroppen din  - god ergonomi på dataarbeidsplassen - undervisning NYNORSK (10.1.5.8.2.16)	04569	dok04569.pptx¤1#¤3#EK_AvdelingOver¤2#4¤2# ¤3#EK_HRefNr¤2#0¤2# ¤3#EK_HbNavn¤2#0¤2# ¤3#EK_DokRefnr¤2#4¤2#001001050802¤3#EK_Dokendrdato¤2#4¤2#05.07.2017 13:17:20¤3#EK_HbType¤2#4¤2# ¤3#EK_Offisiell¤2#4¤2# ¤3#EK_VedleggRef¤2#4¤2#10.1.5.8.2.15¤3#EK_Strukt00¤2#5¤2#¤5#10¤5#Kjerneprosesser¤5#0¤5#0¤4#.¤5#1¤5#Helse¤5#1¤5#0¤4#.¤5#5¤5#Leveranser¤5#0¤5#0¤4#.¤5#8¤5#Ergonomi¤5#0¤5#0¤4#.¤5#2¤5#Dataarbeidsplass¤5#0¤5#0¤4#/¤3#EK_Strukt01¤2#5¤2#¤5#¤5#Stamina¤5#0¤5#0¤4#/¤3#EK_Pub¤2#6¤2#;10;13;15;¤3#EKR_DokType¤2#0¤2# ¤3#EKR_Doktittel¤2#0¤2# ¤3#EKR_DokumentID¤2#0¤2# ¤3#EKR_RefNr¤2#0¤2# ¤3#EKR_Gradering¤2#0¤2# ¤3#EKR_Signatur¤2#0¤2# ¤3#EKR_Verifisert¤2#0¤2# ¤3#EKR_Hørt¤2#0¤2# ¤3#EKR_AuditReview¤2#2¤2# ¤3#EKR_AuditApprove¤2#2¤2# ¤3#EKR_Dokeier¤2#0¤2# ¤3#EKR_Status¤2#0¤2# ¤3#EKR_Opprettet¤2#0¤2# ¤3#EKR_Endret¤2#0¤2# ¤3#EKR_Ibruk¤2#0¤2# ¤3#EKR_Rapport¤2#3¤2# ¤3#EKR_Utgitt¤2#0¤2# ¤3#EKR_SkrevetAv¤2#0¤2# ¤3#EKR_UText1¤2#0¤2# ¤3#EKR_UText2¤2#0¤2# ¤3#EKR_UText3¤2#0¤2# ¤3#EKR_UText4¤2#0¤2# ¤3#EKR_DokRefnr¤2#4¤2# ¤3#EKR_Gradnr¤2#4¤2# ¤3#EKR_Strukt00¤2#5¤2#¤5#10¤5#Kjerneprosesser¤5#0¤5#0¤4#.¤5#1¤5#Helse¤5#1¤5#0¤4#.¤5#5¤5#Leveranser¤5#0¤5#0¤4#.¤5#8¤5#Ergonomi¤5#0¤5#0¤4#.¤5#2¤5#Dataarbeidsplass¤5#0¤5#0¤4#/¤3#</dc:description>
  <cp:lastModifiedBy>Christian Herman</cp:lastModifiedBy>
  <cp:revision>137</cp:revision>
  <dcterms:created xsi:type="dcterms:W3CDTF">2012-09-04T18:11:09Z</dcterms:created>
  <dcterms:modified xsi:type="dcterms:W3CDTF">2019-03-24T10:45:36Z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K_Format">
    <vt:lpwstr>-1</vt:lpwstr>
  </property>
  <property fmtid="{D5CDD505-2E9C-101B-9397-08002B2CF9AE}" pid="3" name="CurrDocVer">
    <vt:lpwstr>2.20</vt:lpwstr>
  </property>
</Properties>
</file>