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2" r:id="rId2"/>
    <p:sldId id="327" r:id="rId3"/>
    <p:sldId id="372" r:id="rId4"/>
    <p:sldId id="293" r:id="rId5"/>
    <p:sldId id="335" r:id="rId6"/>
    <p:sldId id="373" r:id="rId7"/>
    <p:sldId id="369" r:id="rId8"/>
    <p:sldId id="358" r:id="rId9"/>
    <p:sldId id="374" r:id="rId10"/>
    <p:sldId id="375" r:id="rId11"/>
    <p:sldId id="376" r:id="rId12"/>
    <p:sldId id="377" r:id="rId13"/>
    <p:sldId id="378" r:id="rId14"/>
    <p:sldId id="379" r:id="rId15"/>
    <p:sldId id="313" r:id="rId16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D9A0"/>
    <a:srgbClr val="2EAC66"/>
    <a:srgbClr val="009664"/>
    <a:srgbClr val="12313A"/>
    <a:srgbClr val="6C0800"/>
    <a:srgbClr val="276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86" autoAdjust="0"/>
    <p:restoredTop sz="85313" autoAdjust="0"/>
  </p:normalViewPr>
  <p:slideViewPr>
    <p:cSldViewPr snapToGrid="0" snapToObjects="1">
      <p:cViewPr varScale="1">
        <p:scale>
          <a:sx n="87" d="100"/>
          <a:sy n="87" d="100"/>
        </p:scale>
        <p:origin x="464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252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A0489-F2F0-4A48-8CB7-5DE65D24C539}" type="datetimeFigureOut">
              <a:rPr lang="nb-NO" smtClean="0"/>
              <a:t>25.03.2019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32E6F-24DD-DC4A-B880-A004831121F4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2041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59168-6147-D84E-8C5A-BF2147219004}" type="datetimeFigureOut">
              <a:rPr lang="nb-NO" smtClean="0"/>
              <a:t>25.03.2019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06C91-DE61-9E47-BB7F-1C7B8DFBB0A0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74012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06C91-DE61-9E47-BB7F-1C7B8DFBB0A0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9497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1475" y="896938"/>
            <a:ext cx="6361113" cy="3578225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873626"/>
            <a:ext cx="5200650" cy="3767138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1475" y="896938"/>
            <a:ext cx="6361113" cy="3578225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873626"/>
            <a:ext cx="5200650" cy="3767138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49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DDE0E-67F9-894E-A3A7-3B0524DAEC29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1374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1475" y="896938"/>
            <a:ext cx="6361113" cy="3578225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873626"/>
            <a:ext cx="5200650" cy="3767138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8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2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06C91-DE61-9E47-BB7F-1C7B8DFBB0A0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246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-6076" y="-1"/>
            <a:ext cx="9144000" cy="51435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04089" y="3758647"/>
            <a:ext cx="8511183" cy="472547"/>
          </a:xfrm>
        </p:spPr>
        <p:txBody>
          <a:bodyPr anchor="t">
            <a:normAutofit/>
          </a:bodyPr>
          <a:lstStyle>
            <a:lvl1pPr>
              <a:defRPr sz="1600" b="0" cap="all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UNDERTITTEL PÅ PRESENTASJON står her</a:t>
            </a:r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0167" y="346343"/>
            <a:ext cx="8511182" cy="3392179"/>
          </a:xfrm>
          <a:prstGeom prst="rect">
            <a:avLst/>
          </a:prstGeom>
        </p:spPr>
        <p:txBody>
          <a:bodyPr vert="horz" lIns="72000" tIns="45720" rIns="72000" bIns="45720" rtlCol="0" anchor="b"/>
          <a:lstStyle>
            <a:lvl1pPr algn="l">
              <a:lnSpc>
                <a:spcPct val="80000"/>
              </a:lnSpc>
              <a:defRPr sz="3800" b="1" cap="none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Tittel på presentasjonen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04090" y="4439418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 kern="900" cap="all" spc="3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OSLO  /  </a:t>
            </a:r>
            <a:fld id="{15464741-3AE7-364B-BC83-AB17A8F431C2}" type="datetime3">
              <a:rPr lang="nb-NO" smtClean="0"/>
              <a:pPr/>
              <a:t>2019.03.25</a:t>
            </a:fld>
            <a:r>
              <a:rPr lang="nb-NO" dirty="0"/>
              <a:t>   /</a:t>
            </a:r>
          </a:p>
        </p:txBody>
      </p:sp>
      <p:pic>
        <p:nvPicPr>
          <p:cNvPr id="15" name="Bilde 14" descr="Stamina_symbol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843" y="284851"/>
            <a:ext cx="2941429" cy="2787773"/>
          </a:xfrm>
          <a:prstGeom prst="rect">
            <a:avLst/>
          </a:prstGeom>
        </p:spPr>
      </p:pic>
      <p:pic>
        <p:nvPicPr>
          <p:cNvPr id="9" name="Bilde 8" descr="Stamina_logo_liggende_pos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062" y="4372570"/>
            <a:ext cx="1044000" cy="38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2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0"/>
          <a:ext cx="1460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46050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396875" y="217886"/>
            <a:ext cx="8350250" cy="44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4391759" y="4921448"/>
            <a:ext cx="346075" cy="12824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ts val="959"/>
              </a:lnSpc>
              <a:defRPr sz="700" b="0">
                <a:solidFill>
                  <a:schemeClr val="tx2"/>
                </a:solidFill>
              </a:defRPr>
            </a:lvl1pPr>
          </a:lstStyle>
          <a:p>
            <a:fld id="{36A1E9A0-255F-48AA-8F8C-9F06434D431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394190" y="803877"/>
            <a:ext cx="8354157" cy="2283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eaLnBrk="1" hangingPunct="1">
              <a:lnSpc>
                <a:spcPct val="106000"/>
              </a:lnSpc>
              <a:spcBef>
                <a:spcPct val="15000"/>
              </a:spcBef>
              <a:buFont typeface="Wingdings 2" pitchFamily="18" charset="2"/>
              <a:buNone/>
              <a:defRPr sz="1400" b="1" smtClean="0"/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subtitle</a:t>
            </a:r>
            <a:r>
              <a:rPr lang="nb-NO" noProof="0" dirty="0"/>
              <a:t>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4190" y="1045368"/>
            <a:ext cx="8354157" cy="3693319"/>
          </a:xfrm>
          <a:prstGeom prst="rect">
            <a:avLst/>
          </a:prstGeom>
        </p:spPr>
        <p:txBody>
          <a:bodyPr wrap="square" lIns="0" tIns="0" rIns="0" bIns="0"/>
          <a:lstStyle>
            <a:lvl1pPr marL="154227" indent="-154227">
              <a:lnSpc>
                <a:spcPct val="100000"/>
              </a:lnSpc>
              <a:spcBef>
                <a:spcPts val="511"/>
              </a:spcBef>
              <a:spcAft>
                <a:spcPts val="0"/>
              </a:spcAft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 marL="307101" indent="-152874">
              <a:lnSpc>
                <a:spcPct val="100000"/>
              </a:lnSpc>
              <a:spcBef>
                <a:spcPts val="511"/>
              </a:spcBef>
              <a:spcAft>
                <a:spcPts val="0"/>
              </a:spcAft>
              <a:buFont typeface="Arial" pitchFamily="34" charset="0"/>
              <a:buChar char="−"/>
              <a:defRPr sz="1000">
                <a:solidFill>
                  <a:schemeClr val="tx2"/>
                </a:solidFill>
              </a:defRPr>
            </a:lvl2pPr>
            <a:lvl3pPr marL="461328" indent="-146110">
              <a:lnSpc>
                <a:spcPct val="100000"/>
              </a:lnSpc>
              <a:spcBef>
                <a:spcPts val="511"/>
              </a:spcBef>
              <a:spcAft>
                <a:spcPts val="0"/>
              </a:spcAft>
              <a:buFont typeface="Arial" pitchFamily="34" charset="0"/>
              <a:buChar char="•"/>
              <a:defRPr sz="1000">
                <a:solidFill>
                  <a:schemeClr val="tx2"/>
                </a:solidFill>
              </a:defRPr>
            </a:lvl3pPr>
            <a:lvl4pPr marL="606085" indent="-152874">
              <a:lnSpc>
                <a:spcPct val="100000"/>
              </a:lnSpc>
              <a:spcBef>
                <a:spcPts val="511"/>
              </a:spcBef>
              <a:spcAft>
                <a:spcPts val="0"/>
              </a:spcAft>
              <a:buFont typeface="Arial" pitchFamily="34" charset="0"/>
              <a:buChar char="−"/>
              <a:defRPr sz="1000">
                <a:solidFill>
                  <a:schemeClr val="tx2"/>
                </a:solidFill>
              </a:defRPr>
            </a:lvl4pPr>
            <a:lvl5pPr marL="758959" indent="-152874">
              <a:lnSpc>
                <a:spcPct val="100000"/>
              </a:lnSpc>
              <a:spcBef>
                <a:spcPts val="511"/>
              </a:spcBef>
              <a:spcAft>
                <a:spcPts val="0"/>
              </a:spcAft>
              <a:buFont typeface="Arial" pitchFamily="34" charset="0"/>
              <a:buChar char="•"/>
              <a:defRPr sz="1000">
                <a:solidFill>
                  <a:schemeClr val="tx2"/>
                </a:solidFill>
              </a:defRPr>
            </a:lvl5pPr>
            <a:lvl6pPr marL="766980" indent="-153396">
              <a:lnSpc>
                <a:spcPct val="100000"/>
              </a:lnSpc>
              <a:spcBef>
                <a:spcPts val="341"/>
              </a:spcBef>
              <a:spcAft>
                <a:spcPts val="0"/>
              </a:spcAft>
              <a:defRPr sz="10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920376" indent="-153396">
              <a:lnSpc>
                <a:spcPct val="100000"/>
              </a:lnSpc>
              <a:spcBef>
                <a:spcPts val="341"/>
              </a:spcBef>
              <a:spcAft>
                <a:spcPts val="0"/>
              </a:spcAft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1073772" indent="-153396">
              <a:lnSpc>
                <a:spcPct val="100000"/>
              </a:lnSpc>
              <a:spcBef>
                <a:spcPts val="341"/>
              </a:spcBef>
              <a:spcAft>
                <a:spcPts val="0"/>
              </a:spcAft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1227168" indent="-153396">
              <a:lnSpc>
                <a:spcPct val="100000"/>
              </a:lnSpc>
              <a:spcBef>
                <a:spcPts val="341"/>
              </a:spcBef>
              <a:spcAft>
                <a:spcPts val="0"/>
              </a:spcAft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32797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113"/>
            <a:ext cx="7702550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14401"/>
            <a:ext cx="7091363" cy="33944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28134" y="4832292"/>
            <a:ext cx="3503676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Presentasjonens 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80E0-4580-E24C-973D-D5962EC11C52}" type="slidenum">
              <a:rPr/>
              <a:pPr/>
              <a:t>‹#›</a:t>
            </a:fld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8082410" y="133806"/>
            <a:ext cx="856042" cy="770438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795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3661" y="1258863"/>
            <a:ext cx="8489698" cy="33029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Tittel på presentasjonen</a:t>
            </a:r>
          </a:p>
        </p:txBody>
      </p:sp>
    </p:spTree>
    <p:extLst>
      <p:ext uri="{BB962C8B-B14F-4D97-AF65-F5344CB8AC3E}">
        <p14:creationId xmlns:p14="http://schemas.microsoft.com/office/powerpoint/2010/main" val="42884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quarter" idx="10" hasCustomPrompt="1"/>
          </p:nvPr>
        </p:nvSpPr>
        <p:spPr>
          <a:xfrm>
            <a:off x="410166" y="1104433"/>
            <a:ext cx="8345357" cy="2634088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3600" b="1" spc="90"/>
            </a:lvl1pPr>
          </a:lstStyle>
          <a:p>
            <a:r>
              <a:rPr lang="nb-NO" dirty="0"/>
              <a:t>Tittel på mellomark</a:t>
            </a:r>
          </a:p>
        </p:txBody>
      </p:sp>
    </p:spTree>
    <p:extLst>
      <p:ext uri="{BB962C8B-B14F-4D97-AF65-F5344CB8AC3E}">
        <p14:creationId xmlns:p14="http://schemas.microsoft.com/office/powerpoint/2010/main" val="83041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bilde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41915" y="1487176"/>
            <a:ext cx="5581443" cy="30882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Tittel på presentasjonen</a:t>
            </a:r>
          </a:p>
        </p:txBody>
      </p:sp>
      <p:sp>
        <p:nvSpPr>
          <p:cNvPr id="8" name="Plassholder for bilde 2"/>
          <p:cNvSpPr>
            <a:spLocks noGrp="1"/>
          </p:cNvSpPr>
          <p:nvPr>
            <p:ph type="pic" idx="12"/>
          </p:nvPr>
        </p:nvSpPr>
        <p:spPr>
          <a:xfrm>
            <a:off x="110112" y="1487176"/>
            <a:ext cx="3023183" cy="3088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4042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hjerte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41915" y="1487176"/>
            <a:ext cx="5581443" cy="30882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Tittel på presentasjonen</a:t>
            </a:r>
          </a:p>
        </p:txBody>
      </p:sp>
      <p:pic>
        <p:nvPicPr>
          <p:cNvPr id="9" name="Plassholder for bilde 5"/>
          <p:cNvPicPr>
            <a:picLocks noChangeAspect="1"/>
          </p:cNvPicPr>
          <p:nvPr userDrawn="1"/>
        </p:nvPicPr>
        <p:blipFill>
          <a:blip r:embed="rId2"/>
          <a:srcRect t="-12421" b="-12421"/>
          <a:stretch>
            <a:fillRect/>
          </a:stretch>
        </p:blipFill>
        <p:spPr>
          <a:xfrm>
            <a:off x="467481" y="1270261"/>
            <a:ext cx="2472564" cy="266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8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/>
          <p:cNvSpPr>
            <a:spLocks noGrp="1"/>
          </p:cNvSpPr>
          <p:nvPr>
            <p:ph type="pic" idx="12"/>
          </p:nvPr>
        </p:nvSpPr>
        <p:spPr>
          <a:xfrm>
            <a:off x="110112" y="476232"/>
            <a:ext cx="8948550" cy="41052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ikonet for å legge til et bilde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45898" y="735233"/>
            <a:ext cx="3876931" cy="21221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1" kern="1400" spc="5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Tittel på presentasjonen</a:t>
            </a:r>
          </a:p>
        </p:txBody>
      </p:sp>
    </p:spTree>
    <p:extLst>
      <p:ext uri="{BB962C8B-B14F-4D97-AF65-F5344CB8AC3E}">
        <p14:creationId xmlns:p14="http://schemas.microsoft.com/office/powerpoint/2010/main" val="258297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Tittel på presentasjonen</a:t>
            </a:r>
          </a:p>
        </p:txBody>
      </p:sp>
    </p:spTree>
    <p:extLst>
      <p:ext uri="{BB962C8B-B14F-4D97-AF65-F5344CB8AC3E}">
        <p14:creationId xmlns:p14="http://schemas.microsoft.com/office/powerpoint/2010/main" val="170172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Stamina_symbol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62" y="560956"/>
            <a:ext cx="2941429" cy="2787773"/>
          </a:xfrm>
          <a:prstGeom prst="rect">
            <a:avLst/>
          </a:prstGeom>
        </p:spPr>
      </p:pic>
      <p:pic>
        <p:nvPicPr>
          <p:cNvPr id="10" name="Bilde 9" descr="Stamina_strip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8" y="4685652"/>
            <a:ext cx="8955024" cy="359664"/>
          </a:xfrm>
          <a:prstGeom prst="rect">
            <a:avLst/>
          </a:prstGeom>
        </p:spPr>
      </p:pic>
      <p:sp>
        <p:nvSpPr>
          <p:cNvPr id="16" name="Tittel 1"/>
          <p:cNvSpPr txBox="1">
            <a:spLocks/>
          </p:cNvSpPr>
          <p:nvPr userDrawn="1"/>
        </p:nvSpPr>
        <p:spPr>
          <a:xfrm>
            <a:off x="404089" y="3467064"/>
            <a:ext cx="8414537" cy="4725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0" kern="1200" cap="none" spc="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Takk for oppmerksomheten</a:t>
            </a:r>
          </a:p>
        </p:txBody>
      </p:sp>
    </p:spTree>
    <p:extLst>
      <p:ext uri="{BB962C8B-B14F-4D97-AF65-F5344CB8AC3E}">
        <p14:creationId xmlns:p14="http://schemas.microsoft.com/office/powerpoint/2010/main" val="68461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- redigerba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04089" y="3467141"/>
            <a:ext cx="8414537" cy="472547"/>
          </a:xfrm>
        </p:spPr>
        <p:txBody>
          <a:bodyPr anchor="t">
            <a:normAutofit/>
          </a:bodyPr>
          <a:lstStyle>
            <a:lvl1pPr algn="ctr">
              <a:defRPr sz="2400" b="0" cap="none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Takk for oppmerksomheten</a:t>
            </a:r>
          </a:p>
        </p:txBody>
      </p:sp>
      <p:pic>
        <p:nvPicPr>
          <p:cNvPr id="8" name="Bilde 7" descr="Stamina_symbol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62" y="560956"/>
            <a:ext cx="2941429" cy="278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6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Stamina_strip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8" y="4685652"/>
            <a:ext cx="8955024" cy="35966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5305" y="690827"/>
            <a:ext cx="8498053" cy="421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33661" y="1145123"/>
            <a:ext cx="8489698" cy="328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 descr="Stamina_logo_liggende_pos_RG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588" y="18072"/>
            <a:ext cx="1044000" cy="382081"/>
          </a:xfrm>
          <a:prstGeom prst="rect">
            <a:avLst/>
          </a:prstGeom>
        </p:spPr>
      </p:pic>
      <p:sp>
        <p:nvSpPr>
          <p:cNvPr id="10" name="Plassholder for lysbildenummer 5"/>
          <p:cNvSpPr txBox="1">
            <a:spLocks/>
          </p:cNvSpPr>
          <p:nvPr/>
        </p:nvSpPr>
        <p:spPr>
          <a:xfrm>
            <a:off x="8314349" y="4837177"/>
            <a:ext cx="73789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4572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500" b="0" dirty="0">
                <a:solidFill>
                  <a:srgbClr val="FFFFFF"/>
                </a:solidFill>
              </a:rPr>
              <a:t>/</a:t>
            </a:r>
            <a:r>
              <a:rPr lang="nb-NO" sz="500" dirty="0">
                <a:solidFill>
                  <a:srgbClr val="FFFFFF"/>
                </a:solidFill>
              </a:rPr>
              <a:t>    SIDE </a:t>
            </a:r>
            <a:fld id="{A0F4F32D-A8B2-4140-A64D-42F8144E29CF}" type="slidenum">
              <a:rPr lang="nb-NO" sz="500" smtClean="0">
                <a:solidFill>
                  <a:srgbClr val="FFFFFF"/>
                </a:solidFill>
              </a:rPr>
              <a:pPr/>
              <a:t>‹#›</a:t>
            </a:fld>
            <a:r>
              <a:rPr lang="nb-NO" sz="500" dirty="0">
                <a:solidFill>
                  <a:srgbClr val="FFFFFF"/>
                </a:solidFill>
              </a:rPr>
              <a:t> </a:t>
            </a:r>
            <a:endParaRPr lang="nb-NO" sz="500" b="0" dirty="0">
              <a:solidFill>
                <a:srgbClr val="FFFFFF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883959" y="4844380"/>
            <a:ext cx="383167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0" cap="all">
                <a:solidFill>
                  <a:srgbClr val="FFFFFF"/>
                </a:solidFill>
              </a:defRPr>
            </a:lvl1pPr>
          </a:lstStyle>
          <a:p>
            <a:r>
              <a:rPr lang="nb-NO" dirty="0"/>
              <a:t>Tittel på presentasjonen</a:t>
            </a:r>
          </a:p>
        </p:txBody>
      </p:sp>
    </p:spTree>
    <p:extLst>
      <p:ext uri="{BB962C8B-B14F-4D97-AF65-F5344CB8AC3E}">
        <p14:creationId xmlns:p14="http://schemas.microsoft.com/office/powerpoint/2010/main" val="25787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4" r:id="rId9"/>
    <p:sldLayoutId id="2147483666" r:id="rId10"/>
    <p:sldLayoutId id="2147483668" r:id="rId11"/>
  </p:sldLayoutIdLst>
  <p:hf sldNum="0" hd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2400" kern="1200" spc="5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457200" rtl="0" eaLnBrk="1" latinLnBrk="0" hangingPunct="1">
        <a:spcBef>
          <a:spcPct val="20000"/>
        </a:spcBef>
        <a:buSzPct val="115000"/>
        <a:buFont typeface="Arial"/>
        <a:buChar char="•"/>
        <a:defRPr sz="1600" kern="1200" spc="5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234000" algn="l" defTabSz="457200" rtl="0" eaLnBrk="1" latinLnBrk="0" hangingPunct="1">
        <a:spcBef>
          <a:spcPct val="20000"/>
        </a:spcBef>
        <a:buFont typeface="Arial"/>
        <a:buChar char="–"/>
        <a:defRPr sz="1400" kern="1200" spc="50">
          <a:solidFill>
            <a:schemeClr val="tx2"/>
          </a:solidFill>
          <a:latin typeface="+mn-lt"/>
          <a:ea typeface="+mn-ea"/>
          <a:cs typeface="+mn-cs"/>
        </a:defRPr>
      </a:lvl2pPr>
      <a:lvl3pPr marL="640800" indent="-216000" algn="l" defTabSz="457200" rtl="0" eaLnBrk="1" latinLnBrk="0" hangingPunct="1">
        <a:spcBef>
          <a:spcPct val="20000"/>
        </a:spcBef>
        <a:buFont typeface="Arial"/>
        <a:buChar char="•"/>
        <a:defRPr sz="1200" kern="1200" spc="50">
          <a:solidFill>
            <a:schemeClr val="tx2"/>
          </a:solidFill>
          <a:latin typeface="+mn-lt"/>
          <a:ea typeface="+mn-ea"/>
          <a:cs typeface="+mn-cs"/>
        </a:defRPr>
      </a:lvl3pPr>
      <a:lvl4pPr marL="846000" indent="-194400" algn="l" defTabSz="457200" rtl="0" eaLnBrk="1" latinLnBrk="0" hangingPunct="1">
        <a:spcBef>
          <a:spcPct val="20000"/>
        </a:spcBef>
        <a:buFont typeface="Arial"/>
        <a:buChar char="–"/>
        <a:defRPr sz="1100" kern="1200" spc="50">
          <a:solidFill>
            <a:schemeClr val="tx2"/>
          </a:solidFill>
          <a:latin typeface="+mn-lt"/>
          <a:ea typeface="+mn-ea"/>
          <a:cs typeface="+mn-cs"/>
        </a:defRPr>
      </a:lvl4pPr>
      <a:lvl5pPr marL="1051200" indent="-194400" algn="l" defTabSz="457200" rtl="0" eaLnBrk="1" latinLnBrk="0" hangingPunct="1">
        <a:spcBef>
          <a:spcPct val="20000"/>
        </a:spcBef>
        <a:buFont typeface="Arial"/>
        <a:buChar char="»"/>
        <a:defRPr sz="1000" kern="1200" spc="5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0961" y="3448721"/>
            <a:ext cx="8511183" cy="472547"/>
          </a:xfrm>
        </p:spPr>
        <p:txBody>
          <a:bodyPr>
            <a:normAutofit fontScale="90000"/>
          </a:bodyPr>
          <a:lstStyle/>
          <a:p>
            <a:r>
              <a:rPr lang="nb-NO" sz="1200" dirty="0"/>
              <a:t>Jan Norman Bjørkmo</a:t>
            </a:r>
            <a:br>
              <a:rPr lang="nb-NO" sz="1200" dirty="0"/>
            </a:br>
            <a:r>
              <a:rPr lang="nb-NO" sz="1200" dirty="0"/>
              <a:t>Organisasjonspsykolog</a:t>
            </a:r>
            <a:br>
              <a:rPr lang="nb-NO" sz="1200" dirty="0"/>
            </a:br>
            <a:r>
              <a:rPr lang="nb-NO" sz="1200" dirty="0"/>
              <a:t>Stamina Census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0961" y="4439418"/>
            <a:ext cx="2133600" cy="273844"/>
          </a:xfrm>
        </p:spPr>
        <p:txBody>
          <a:bodyPr/>
          <a:lstStyle/>
          <a:p>
            <a:r>
              <a:rPr lang="nb-NO" dirty="0"/>
              <a:t>27.03.2019</a:t>
            </a:r>
          </a:p>
        </p:txBody>
      </p:sp>
      <p:sp>
        <p:nvSpPr>
          <p:cNvPr id="6" name="Rektangel 5"/>
          <p:cNvSpPr/>
          <p:nvPr/>
        </p:nvSpPr>
        <p:spPr>
          <a:xfrm>
            <a:off x="6794943" y="4011522"/>
            <a:ext cx="1667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Stamina Group, avd.  Census</a:t>
            </a:r>
            <a:endParaRPr lang="nb-NO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n-NO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Trondheim / Oslo</a:t>
            </a:r>
            <a:endParaRPr lang="nb-NO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670960" y="1665867"/>
            <a:ext cx="8511181" cy="2209799"/>
          </a:xfrm>
        </p:spPr>
        <p:txBody>
          <a:bodyPr/>
          <a:lstStyle/>
          <a:p>
            <a:endParaRPr lang="nb-NO" sz="2400" dirty="0"/>
          </a:p>
          <a:p>
            <a:r>
              <a:rPr lang="nb-NO" sz="3600" dirty="0"/>
              <a:t>HMS – Tinget: </a:t>
            </a:r>
          </a:p>
          <a:p>
            <a:r>
              <a:rPr lang="nb-NO" sz="3600" dirty="0"/>
              <a:t>Omstilling uten </a:t>
            </a:r>
          </a:p>
          <a:p>
            <a:r>
              <a:rPr lang="nb-NO" sz="3600" dirty="0"/>
              <a:t>risikovurdering er risikosport</a:t>
            </a:r>
          </a:p>
          <a:p>
            <a:endParaRPr lang="nb-NO" sz="1800" dirty="0"/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210365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322973" y="251038"/>
            <a:ext cx="8498053" cy="391005"/>
          </a:xfrm>
        </p:spPr>
        <p:txBody>
          <a:bodyPr>
            <a:noAutofit/>
          </a:bodyPr>
          <a:lstStyle/>
          <a:p>
            <a:r>
              <a:rPr lang="nb-NO" b="1" dirty="0"/>
              <a:t>Mellomlederne håndterer menneskene på gulvet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322973" y="809857"/>
            <a:ext cx="8489698" cy="352378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Medarbeiderne som opplever at ressurser i jobbsituasjonen er i spill har enormt økt behov for kontakt med leder og informasjon </a:t>
            </a:r>
            <a:endParaRPr lang="nb-NO" dirty="0">
              <a:solidFill>
                <a:srgbClr val="FF0000"/>
              </a:solidFill>
            </a:endParaRPr>
          </a:p>
          <a:p>
            <a:pPr marL="198000" lvl="1" indent="0">
              <a:buNone/>
            </a:pPr>
            <a:r>
              <a:rPr lang="nb-NO" sz="1600" dirty="0"/>
              <a:t>									</a:t>
            </a:r>
          </a:p>
          <a:p>
            <a:r>
              <a:rPr lang="nb-NO" dirty="0"/>
              <a:t>Må krav: Relasjonsorientert ledelse – tilgjengelig leder – informasjon!</a:t>
            </a:r>
          </a:p>
          <a:p>
            <a:pPr lvl="1"/>
            <a:r>
              <a:rPr lang="nb-NO" sz="1600" dirty="0"/>
              <a:t>Leder som trekker seg tilbake </a:t>
            </a:r>
            <a:r>
              <a:rPr lang="nb-NO" sz="1600" dirty="0" err="1"/>
              <a:t>pga</a:t>
            </a:r>
            <a:r>
              <a:rPr lang="nb-NO" sz="1600" dirty="0"/>
              <a:t> egen usikkerhet = helt feil!</a:t>
            </a:r>
            <a:br>
              <a:rPr lang="nb-NO" sz="1600" dirty="0"/>
            </a:br>
            <a:endParaRPr lang="nb-NO" sz="1600" dirty="0"/>
          </a:p>
          <a:p>
            <a:r>
              <a:rPr lang="nb-NO" dirty="0"/>
              <a:t>Vurdere kompetansebehov for egen rolle og medarbeiderne</a:t>
            </a:r>
          </a:p>
          <a:p>
            <a:endParaRPr lang="nb-NO" dirty="0"/>
          </a:p>
          <a:p>
            <a:r>
              <a:rPr lang="nb-NO" dirty="0"/>
              <a:t>Mellomlederne også arbeidstaker og omfattet av Arbeidsmiljøloven</a:t>
            </a:r>
          </a:p>
          <a:p>
            <a:pPr lvl="1"/>
            <a:r>
              <a:rPr lang="nb-NO" sz="1600" dirty="0"/>
              <a:t>Kan oppleve usikkerhet om egen jobb</a:t>
            </a:r>
          </a:p>
          <a:p>
            <a:pPr lvl="1"/>
            <a:r>
              <a:rPr lang="nb-NO" sz="1600" dirty="0"/>
              <a:t>Rollekonflikt når ikke tror på endring – svært krevende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275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333661" y="269537"/>
            <a:ext cx="8498053" cy="421290"/>
          </a:xfrm>
        </p:spPr>
        <p:txBody>
          <a:bodyPr>
            <a:normAutofit/>
          </a:bodyPr>
          <a:lstStyle/>
          <a:p>
            <a:r>
              <a:rPr lang="nb-NO" b="1" dirty="0"/>
              <a:t>Psykologiske faktorer påvirker tenkning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312286" y="883124"/>
            <a:ext cx="8489698" cy="3302925"/>
          </a:xfrm>
        </p:spPr>
        <p:txBody>
          <a:bodyPr>
            <a:normAutofit/>
          </a:bodyPr>
          <a:lstStyle/>
          <a:p>
            <a:r>
              <a:rPr lang="nb-NO" b="1" dirty="0"/>
              <a:t>Ledere skårer ofte høyt på positive emosjoner </a:t>
            </a:r>
            <a:br>
              <a:rPr lang="nb-NO" dirty="0"/>
            </a:br>
            <a:r>
              <a:rPr lang="nb-NO" dirty="0"/>
              <a:t>– er målbildet realistisk </a:t>
            </a:r>
            <a:r>
              <a:rPr lang="nb-NO" dirty="0" err="1"/>
              <a:t>mhp</a:t>
            </a:r>
            <a:r>
              <a:rPr lang="nb-NO" dirty="0"/>
              <a:t> skyhøye </a:t>
            </a:r>
            <a:r>
              <a:rPr lang="nb-NO" i="1" dirty="0"/>
              <a:t>synergier</a:t>
            </a:r>
            <a:r>
              <a:rPr lang="nb-NO" dirty="0"/>
              <a:t> og veien frem dit?</a:t>
            </a:r>
          </a:p>
          <a:p>
            <a:pPr lvl="1"/>
            <a:r>
              <a:rPr lang="nb-NO" sz="1600" dirty="0"/>
              <a:t>Lite </a:t>
            </a:r>
            <a:r>
              <a:rPr lang="nb-NO" sz="1600" i="1" dirty="0"/>
              <a:t>depressiv realisme </a:t>
            </a:r>
            <a:r>
              <a:rPr lang="nb-NO" sz="1600" dirty="0"/>
              <a:t>blant ledere</a:t>
            </a:r>
          </a:p>
          <a:p>
            <a:pPr marL="198000" lvl="1" indent="0">
              <a:buNone/>
            </a:pPr>
            <a:endParaRPr lang="nb-NO" sz="1600" i="1" dirty="0"/>
          </a:p>
          <a:p>
            <a:pPr lvl="1"/>
            <a:endParaRPr lang="nb-NO" sz="1600" dirty="0"/>
          </a:p>
          <a:p>
            <a:endParaRPr lang="nb-NO" dirty="0"/>
          </a:p>
          <a:p>
            <a:pPr marL="0" indent="0" algn="r">
              <a:buNone/>
            </a:pPr>
            <a:endParaRPr lang="nb-NO" dirty="0"/>
          </a:p>
          <a:p>
            <a:pPr marL="0" indent="0" algn="r">
              <a:buNone/>
            </a:pPr>
            <a:endParaRPr lang="nb-NO" dirty="0"/>
          </a:p>
          <a:p>
            <a:pPr marL="0" indent="0" algn="r">
              <a:buNone/>
            </a:pPr>
            <a:endParaRPr lang="nb-NO" dirty="0"/>
          </a:p>
          <a:p>
            <a:pPr marL="0" indent="0" algn="r">
              <a:buNone/>
            </a:pPr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058C0A8-1195-4CA0-883C-DF2DCD68A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16" y="2154540"/>
            <a:ext cx="6215825" cy="202301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B49A72A-2EB8-42BC-8922-C49298A34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435" y="97768"/>
            <a:ext cx="1993565" cy="4572396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241F1530-0A98-4C1D-BB73-44FB22645468}"/>
              </a:ext>
            </a:extLst>
          </p:cNvPr>
          <p:cNvSpPr/>
          <p:nvPr/>
        </p:nvSpPr>
        <p:spPr>
          <a:xfrm>
            <a:off x="7361208" y="883124"/>
            <a:ext cx="1564256" cy="1181465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608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322973" y="234475"/>
            <a:ext cx="8498053" cy="421290"/>
          </a:xfrm>
        </p:spPr>
        <p:txBody>
          <a:bodyPr>
            <a:normAutofit/>
          </a:bodyPr>
          <a:lstStyle/>
          <a:p>
            <a:r>
              <a:rPr lang="nb-NO" b="1" dirty="0"/>
              <a:t>Psykologiske faktorer påvirker tenkning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333661" y="792472"/>
            <a:ext cx="8489698" cy="3470089"/>
          </a:xfrm>
        </p:spPr>
        <p:txBody>
          <a:bodyPr>
            <a:normAutofit/>
          </a:bodyPr>
          <a:lstStyle/>
          <a:p>
            <a:r>
              <a:rPr lang="nb-NO" b="1" dirty="0"/>
              <a:t>Bekreftelsesfella</a:t>
            </a:r>
            <a:r>
              <a:rPr lang="nb-NO" dirty="0"/>
              <a:t> (</a:t>
            </a:r>
            <a:r>
              <a:rPr lang="nb-NO" dirty="0" err="1"/>
              <a:t>bl.a</a:t>
            </a:r>
            <a:r>
              <a:rPr lang="nb-NO" dirty="0"/>
              <a:t> Hammond, </a:t>
            </a:r>
            <a:r>
              <a:rPr lang="nb-NO" dirty="0" err="1"/>
              <a:t>Keeney</a:t>
            </a:r>
            <a:r>
              <a:rPr lang="nb-NO" dirty="0"/>
              <a:t>, </a:t>
            </a:r>
            <a:r>
              <a:rPr lang="nb-NO" dirty="0" err="1"/>
              <a:t>Raafia</a:t>
            </a:r>
            <a:r>
              <a:rPr lang="nb-NO" dirty="0"/>
              <a:t>)</a:t>
            </a:r>
          </a:p>
          <a:p>
            <a:pPr lvl="1"/>
            <a:r>
              <a:rPr lang="nb-NO" sz="1600" dirty="0"/>
              <a:t>Vi oppsøker bekreftende informasjon, unnviker motargumenter</a:t>
            </a:r>
          </a:p>
          <a:p>
            <a:pPr lvl="1"/>
            <a:r>
              <a:rPr lang="nb-NO" sz="1600" dirty="0"/>
              <a:t>Bestemmer oss ofte før vi har sjekket fakta</a:t>
            </a:r>
          </a:p>
          <a:p>
            <a:pPr lvl="1"/>
            <a:r>
              <a:rPr lang="nb-NO" sz="1600" dirty="0"/>
              <a:t>Hvem kan ta rollen som «djevelens advokat»?</a:t>
            </a:r>
          </a:p>
          <a:p>
            <a:endParaRPr lang="nb-NO" dirty="0"/>
          </a:p>
          <a:p>
            <a:r>
              <a:rPr lang="nb-NO" i="1" dirty="0" err="1"/>
              <a:t>Actor</a:t>
            </a:r>
            <a:r>
              <a:rPr lang="nb-NO" i="1" dirty="0"/>
              <a:t>-observer bias </a:t>
            </a:r>
            <a:r>
              <a:rPr lang="nb-NO" dirty="0"/>
              <a:t>- </a:t>
            </a:r>
            <a:r>
              <a:rPr lang="nb-NO" b="1" dirty="0"/>
              <a:t>den fundamentale attribusjonsfeilen</a:t>
            </a:r>
          </a:p>
          <a:p>
            <a:pPr lvl="1"/>
            <a:r>
              <a:rPr lang="nb-NO" sz="1600" i="1" dirty="0"/>
              <a:t>«Hvorfor… er de så vanskelige og har sånn motstand?»</a:t>
            </a:r>
          </a:p>
          <a:p>
            <a:pPr lvl="1"/>
            <a:r>
              <a:rPr lang="nb-NO" sz="1600" dirty="0"/>
              <a:t>Vektlegger </a:t>
            </a:r>
            <a:r>
              <a:rPr lang="nb-NO" sz="1600" i="1" dirty="0"/>
              <a:t>egenskaper ved personen </a:t>
            </a:r>
            <a:r>
              <a:rPr lang="nb-NO" sz="1600" dirty="0"/>
              <a:t>for mye mens</a:t>
            </a:r>
          </a:p>
          <a:p>
            <a:pPr marL="198000" lvl="1" indent="0">
              <a:buNone/>
            </a:pPr>
            <a:r>
              <a:rPr lang="nb-NO" sz="1600" i="1" dirty="0"/>
              <a:t>situasjonen rundt personen vektlegges for lite</a:t>
            </a:r>
            <a:r>
              <a:rPr lang="nb-NO" sz="1600" dirty="0"/>
              <a:t> når vi lurer på hvorfor</a:t>
            </a:r>
            <a:r>
              <a:rPr lang="nb-NO" sz="1600" i="1" dirty="0"/>
              <a:t> </a:t>
            </a:r>
            <a:r>
              <a:rPr lang="nb-NO" sz="1600" dirty="0"/>
              <a:t>…</a:t>
            </a:r>
          </a:p>
          <a:p>
            <a:pPr lvl="1"/>
            <a:r>
              <a:rPr lang="nb-NO" sz="1600" dirty="0"/>
              <a:t>Situasjonen rundt er lite synlig for oss, personen(e) er synlig</a:t>
            </a:r>
          </a:p>
          <a:p>
            <a:pPr lvl="1"/>
            <a:r>
              <a:rPr lang="nb-NO" sz="1600" dirty="0"/>
              <a:t>Gjelder ikke når vi vurderer oss selv!</a:t>
            </a:r>
          </a:p>
          <a:p>
            <a:endParaRPr lang="nb-NO" dirty="0"/>
          </a:p>
          <a:p>
            <a:endParaRPr lang="nb-NO" dirty="0"/>
          </a:p>
          <a:p>
            <a:pPr lvl="1"/>
            <a:endParaRPr lang="nb-NO" sz="1600" dirty="0"/>
          </a:p>
          <a:p>
            <a:pPr marL="198000" lvl="1" indent="0">
              <a:buNone/>
            </a:pPr>
            <a:endParaRPr lang="nb-NO" sz="1600" dirty="0"/>
          </a:p>
          <a:p>
            <a:endParaRPr lang="nb-NO" dirty="0"/>
          </a:p>
          <a:p>
            <a:pPr marL="0" indent="0" algn="r">
              <a:buNone/>
            </a:pPr>
            <a:endParaRPr lang="nb-NO" dirty="0"/>
          </a:p>
          <a:p>
            <a:pPr marL="0" indent="0" algn="r">
              <a:buNone/>
            </a:pPr>
            <a:endParaRPr lang="nb-NO" dirty="0"/>
          </a:p>
          <a:p>
            <a:pPr marL="0" indent="0" algn="r">
              <a:buNone/>
            </a:pPr>
            <a:endParaRPr lang="nb-NO" dirty="0"/>
          </a:p>
          <a:p>
            <a:pPr marL="0" indent="0" algn="r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A9DC6F5-4A53-4779-BF3E-B60C4836F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435" y="97768"/>
            <a:ext cx="1993565" cy="4572396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63D138EE-728B-49F8-9BC1-306DBDB69EA6}"/>
              </a:ext>
            </a:extLst>
          </p:cNvPr>
          <p:cNvSpPr/>
          <p:nvPr/>
        </p:nvSpPr>
        <p:spPr>
          <a:xfrm>
            <a:off x="7361208" y="1966824"/>
            <a:ext cx="1564256" cy="138022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314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377064" y="248694"/>
            <a:ext cx="8498053" cy="394010"/>
          </a:xfrm>
        </p:spPr>
        <p:txBody>
          <a:bodyPr>
            <a:normAutofit/>
          </a:bodyPr>
          <a:lstStyle/>
          <a:p>
            <a:r>
              <a:rPr lang="nb-NO" b="1" dirty="0"/>
              <a:t>Stor risiko for menneskelige og økonomiske kostnader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431427" y="778618"/>
            <a:ext cx="8489698" cy="3586263"/>
          </a:xfrm>
        </p:spPr>
        <p:txBody>
          <a:bodyPr>
            <a:normAutofit/>
          </a:bodyPr>
          <a:lstStyle/>
          <a:p>
            <a:r>
              <a:rPr lang="nb-NO" b="1" dirty="0"/>
              <a:t>Dårlig gjennomført omstillingsprosess vil kunne gi:</a:t>
            </a:r>
          </a:p>
          <a:p>
            <a:pPr lvl="1"/>
            <a:r>
              <a:rPr lang="nb-NO" sz="1600" dirty="0"/>
              <a:t>Redusert organisasjonsforpliktelse hos medarbeiderne, som i sin tur gir mindre villighet til ekstrarolleatferd, svakere arbeidsprestasjoner og økt turnoverintensjon</a:t>
            </a:r>
          </a:p>
          <a:p>
            <a:pPr lvl="1"/>
            <a:r>
              <a:rPr lang="nb-NO" sz="1600" i="1" dirty="0">
                <a:solidFill>
                  <a:srgbClr val="FF0000"/>
                </a:solidFill>
              </a:rPr>
              <a:t>Lean and lame?</a:t>
            </a:r>
            <a:endParaRPr lang="nb-NO" sz="1600" i="1" dirty="0">
              <a:solidFill>
                <a:schemeClr val="tx1"/>
              </a:solidFill>
            </a:endParaRPr>
          </a:p>
          <a:p>
            <a:pPr lvl="1"/>
            <a:r>
              <a:rPr lang="nb-NO" sz="1600" dirty="0">
                <a:solidFill>
                  <a:schemeClr val="tx1"/>
                </a:solidFill>
              </a:rPr>
              <a:t>Redusert tillit som vanskeliggjør kommunikasjon og handlekraft i organisasjonen</a:t>
            </a:r>
          </a:p>
          <a:p>
            <a:pPr lvl="1"/>
            <a:r>
              <a:rPr lang="nb-NO" sz="1600" dirty="0">
                <a:solidFill>
                  <a:schemeClr val="tx1"/>
                </a:solidFill>
              </a:rPr>
              <a:t>Å tro at vi kan sette våre verdier og arbeidsmiljøloven </a:t>
            </a:r>
            <a:r>
              <a:rPr lang="nb-NO" sz="1600" i="1" dirty="0">
                <a:solidFill>
                  <a:schemeClr val="tx1"/>
                </a:solidFill>
              </a:rPr>
              <a:t>på vent </a:t>
            </a:r>
            <a:r>
              <a:rPr lang="nb-NO" sz="1600" dirty="0">
                <a:solidFill>
                  <a:schemeClr val="tx1"/>
                </a:solidFill>
              </a:rPr>
              <a:t>mens vi omstiller er en stor misforståelse – prosessinkongruens</a:t>
            </a:r>
          </a:p>
          <a:p>
            <a:pPr lvl="1"/>
            <a:endParaRPr lang="nb-NO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pPr lvl="1"/>
            <a:endParaRPr lang="nb-NO" sz="1600" dirty="0"/>
          </a:p>
          <a:p>
            <a:pPr marL="198000" lvl="1" indent="0">
              <a:buNone/>
            </a:pPr>
            <a:endParaRPr lang="nb-NO" sz="1600" dirty="0"/>
          </a:p>
          <a:p>
            <a:endParaRPr lang="nb-NO" dirty="0"/>
          </a:p>
          <a:p>
            <a:pPr marL="0" indent="0" algn="r">
              <a:buNone/>
            </a:pPr>
            <a:endParaRPr lang="nb-NO" dirty="0"/>
          </a:p>
          <a:p>
            <a:pPr marL="0" indent="0" algn="r">
              <a:buNone/>
            </a:pPr>
            <a:endParaRPr lang="nb-NO" dirty="0"/>
          </a:p>
          <a:p>
            <a:pPr marL="0" indent="0" algn="r">
              <a:buNone/>
            </a:pPr>
            <a:endParaRPr lang="nb-NO" dirty="0"/>
          </a:p>
          <a:p>
            <a:pPr marL="0" indent="0" algn="r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244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322973" y="237893"/>
            <a:ext cx="8498053" cy="394010"/>
          </a:xfrm>
        </p:spPr>
        <p:txBody>
          <a:bodyPr>
            <a:normAutofit/>
          </a:bodyPr>
          <a:lstStyle/>
          <a:p>
            <a:r>
              <a:rPr lang="nb-NO" b="1" dirty="0"/>
              <a:t>Involvering øker sannsynlighet for gode beslutninger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333661" y="1112117"/>
            <a:ext cx="8489698" cy="35862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000" dirty="0">
              <a:solidFill>
                <a:srgbClr val="FF0000"/>
              </a:solidFill>
            </a:endParaRPr>
          </a:p>
          <a:p>
            <a:endParaRPr lang="nb-NO" sz="2200" dirty="0"/>
          </a:p>
          <a:p>
            <a:endParaRPr lang="nb-NO" sz="2200" dirty="0"/>
          </a:p>
          <a:p>
            <a:endParaRPr lang="nb-NO" sz="2200" dirty="0"/>
          </a:p>
          <a:p>
            <a:pPr lvl="1"/>
            <a:endParaRPr lang="nb-NO" sz="2000" dirty="0"/>
          </a:p>
          <a:p>
            <a:pPr marL="198000" lvl="1" indent="0">
              <a:buNone/>
            </a:pPr>
            <a:endParaRPr lang="nb-NO" sz="2000" dirty="0"/>
          </a:p>
          <a:p>
            <a:endParaRPr lang="nb-NO" sz="1800" dirty="0"/>
          </a:p>
          <a:p>
            <a:pPr marL="0" indent="0" algn="r">
              <a:buNone/>
            </a:pPr>
            <a:endParaRPr lang="nb-NO" sz="1350" dirty="0"/>
          </a:p>
          <a:p>
            <a:pPr marL="0" indent="0" algn="r">
              <a:buNone/>
            </a:pPr>
            <a:endParaRPr lang="nb-NO" sz="1350" dirty="0"/>
          </a:p>
          <a:p>
            <a:pPr marL="0" indent="0" algn="r">
              <a:buNone/>
            </a:pPr>
            <a:endParaRPr lang="nb-NO" sz="1350" dirty="0"/>
          </a:p>
          <a:p>
            <a:pPr marL="0" indent="0" algn="r">
              <a:buNone/>
            </a:pPr>
            <a:endParaRPr lang="nb-NO" sz="135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5CC64C9-1A2A-497A-8F10-6E9CE2EFD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817" y="1112117"/>
            <a:ext cx="5402364" cy="3012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892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902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3892" y="320676"/>
            <a:ext cx="6319838" cy="339047"/>
          </a:xfrm>
        </p:spPr>
        <p:txBody>
          <a:bodyPr>
            <a:noAutofit/>
          </a:bodyPr>
          <a:lstStyle/>
          <a:p>
            <a:r>
              <a:rPr lang="nb-NO" b="1" dirty="0">
                <a:latin typeface="Calibri" pitchFamily="34" charset="0"/>
              </a:rPr>
              <a:t>Omstilling er risikosport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892" y="950378"/>
            <a:ext cx="4471668" cy="3459980"/>
          </a:xfrm>
        </p:spPr>
        <p:txBody>
          <a:bodyPr>
            <a:normAutofit/>
          </a:bodyPr>
          <a:lstStyle/>
          <a:p>
            <a:pPr>
              <a:spcBef>
                <a:spcPct val="60000"/>
              </a:spcBef>
            </a:pPr>
            <a:r>
              <a:rPr lang="nb-NO" sz="1800" dirty="0">
                <a:latin typeface="Calibri" pitchFamily="34" charset="0"/>
              </a:rPr>
              <a:t>Mellom 75 % og 83 % av organisasjoner som fusjonerte, mislyktes med målene for sammenslåingen </a:t>
            </a:r>
            <a:br>
              <a:rPr lang="nb-NO" sz="1800" dirty="0">
                <a:latin typeface="Calibri" pitchFamily="34" charset="0"/>
              </a:rPr>
            </a:br>
            <a:r>
              <a:rPr lang="nb-NO" sz="1800" dirty="0">
                <a:latin typeface="Calibri" pitchFamily="34" charset="0"/>
              </a:rPr>
              <a:t>(</a:t>
            </a:r>
            <a:r>
              <a:rPr lang="nb-NO" sz="1800" dirty="0" err="1">
                <a:latin typeface="Calibri" pitchFamily="34" charset="0"/>
              </a:rPr>
              <a:t>Ngyen</a:t>
            </a:r>
            <a:r>
              <a:rPr lang="nb-NO" sz="1800" dirty="0">
                <a:latin typeface="Calibri" pitchFamily="34" charset="0"/>
              </a:rPr>
              <a:t> &amp; </a:t>
            </a:r>
            <a:r>
              <a:rPr lang="nb-NO" sz="1800" dirty="0" err="1">
                <a:latin typeface="Calibri" pitchFamily="34" charset="0"/>
              </a:rPr>
              <a:t>Kleiner</a:t>
            </a:r>
            <a:r>
              <a:rPr lang="nb-NO" sz="1800" dirty="0">
                <a:latin typeface="Calibri" pitchFamily="34" charset="0"/>
              </a:rPr>
              <a:t> 2003)</a:t>
            </a:r>
          </a:p>
          <a:p>
            <a:pPr marL="0" indent="0">
              <a:spcBef>
                <a:spcPct val="60000"/>
              </a:spcBef>
              <a:buNone/>
            </a:pPr>
            <a:endParaRPr lang="nb-NO" sz="1800" dirty="0">
              <a:latin typeface="Calibri" pitchFamily="34" charset="0"/>
            </a:endParaRPr>
          </a:p>
          <a:p>
            <a:pPr>
              <a:spcBef>
                <a:spcPct val="60000"/>
              </a:spcBef>
            </a:pPr>
            <a:r>
              <a:rPr lang="en-GB" sz="1800" dirty="0">
                <a:solidFill>
                  <a:schemeClr val="tx1"/>
                </a:solidFill>
                <a:latin typeface="Calibri" pitchFamily="34" charset="0"/>
              </a:rPr>
              <a:t>Over </a:t>
            </a:r>
            <a:r>
              <a:rPr lang="en-GB" sz="1800" dirty="0" err="1">
                <a:solidFill>
                  <a:schemeClr val="tx1"/>
                </a:solidFill>
                <a:latin typeface="Calibri" pitchFamily="34" charset="0"/>
              </a:rPr>
              <a:t>halvparten</a:t>
            </a:r>
            <a:r>
              <a:rPr lang="en-GB" sz="1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alibri" pitchFamily="34" charset="0"/>
              </a:rPr>
              <a:t>av</a:t>
            </a:r>
            <a:r>
              <a:rPr lang="en-GB" sz="1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alibri" pitchFamily="34" charset="0"/>
              </a:rPr>
              <a:t>omstillingene</a:t>
            </a:r>
            <a:r>
              <a:rPr lang="en-GB" sz="1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alibri" pitchFamily="34" charset="0"/>
              </a:rPr>
              <a:t>som</a:t>
            </a:r>
            <a:r>
              <a:rPr lang="en-GB" sz="1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alibri" pitchFamily="34" charset="0"/>
              </a:rPr>
              <a:t>iverksettes</a:t>
            </a:r>
            <a:r>
              <a:rPr lang="en-GB" sz="1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alibri" pitchFamily="34" charset="0"/>
              </a:rPr>
              <a:t>i</a:t>
            </a:r>
            <a:r>
              <a:rPr lang="en-GB" sz="1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alibri" pitchFamily="34" charset="0"/>
              </a:rPr>
              <a:t>arbeidslivet</a:t>
            </a:r>
            <a:r>
              <a:rPr lang="en-GB" sz="180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GB" sz="1800" dirty="0" err="1">
                <a:solidFill>
                  <a:schemeClr val="tx1"/>
                </a:solidFill>
                <a:latin typeface="Calibri" pitchFamily="34" charset="0"/>
              </a:rPr>
              <a:t>mislykkes</a:t>
            </a:r>
            <a:r>
              <a:rPr lang="en-GB" sz="1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alibri" pitchFamily="34" charset="0"/>
              </a:rPr>
              <a:t>underveis</a:t>
            </a:r>
            <a:r>
              <a:rPr lang="en-GB" sz="1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alibri" pitchFamily="34" charset="0"/>
              </a:rPr>
              <a:t>i</a:t>
            </a:r>
            <a:r>
              <a:rPr lang="en-GB" sz="1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alibri" pitchFamily="34" charset="0"/>
              </a:rPr>
              <a:t>forløpet</a:t>
            </a:r>
            <a:r>
              <a:rPr lang="en-GB" sz="1800" dirty="0">
                <a:solidFill>
                  <a:schemeClr val="tx1"/>
                </a:solidFill>
                <a:latin typeface="Calibri" pitchFamily="34" charset="0"/>
              </a:rPr>
              <a:t> </a:t>
            </a:r>
            <a:br>
              <a:rPr lang="en-GB" sz="18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1800" dirty="0">
                <a:solidFill>
                  <a:schemeClr val="tx1"/>
                </a:solidFill>
                <a:latin typeface="Calibri" pitchFamily="34" charset="0"/>
              </a:rPr>
              <a:t>(Clegg &amp; Walsh 2004)</a:t>
            </a:r>
            <a:endParaRPr lang="nb-NO" sz="1800" dirty="0">
              <a:latin typeface="Calibri" pitchFamily="34" charset="0"/>
            </a:endParaRPr>
          </a:p>
          <a:p>
            <a:pPr marL="0" indent="0">
              <a:spcBef>
                <a:spcPct val="60000"/>
              </a:spcBef>
              <a:buNone/>
            </a:pPr>
            <a:endParaRPr lang="nb-NO" sz="1800" dirty="0">
              <a:latin typeface="Calibri" pitchFamily="34" charset="0"/>
            </a:endParaRPr>
          </a:p>
          <a:p>
            <a:pPr marL="0" indent="0">
              <a:spcBef>
                <a:spcPct val="60000"/>
              </a:spcBef>
              <a:buNone/>
            </a:pPr>
            <a:endParaRPr lang="nb-NO" sz="1800" dirty="0">
              <a:latin typeface="Calibri" pitchFamily="34" charset="0"/>
            </a:endParaRPr>
          </a:p>
          <a:p>
            <a:pPr marL="198000" lvl="1" indent="0">
              <a:spcBef>
                <a:spcPct val="60000"/>
              </a:spcBef>
              <a:buNone/>
            </a:pPr>
            <a:endParaRPr lang="nb-NO" sz="1800" dirty="0">
              <a:latin typeface="Calibri" pitchFamily="34" charset="0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45BA73A2-8982-419B-A5C8-01731623D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931" y="1539226"/>
            <a:ext cx="3671261" cy="2282283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78A8696-F5A0-4B54-8689-EE00EF949C8E}"/>
              </a:ext>
            </a:extLst>
          </p:cNvPr>
          <p:cNvSpPr txBox="1"/>
          <p:nvPr/>
        </p:nvSpPr>
        <p:spPr>
          <a:xfrm>
            <a:off x="7109965" y="3811588"/>
            <a:ext cx="1479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Fra </a:t>
            </a:r>
            <a:r>
              <a:rPr lang="nb-NO" sz="1200" i="1" dirty="0" err="1"/>
              <a:t>Heterodoxnews</a:t>
            </a:r>
            <a:endParaRPr lang="nb-NO" sz="1200" i="1" dirty="0"/>
          </a:p>
        </p:txBody>
      </p:sp>
    </p:spTree>
    <p:extLst>
      <p:ext uri="{BB962C8B-B14F-4D97-AF65-F5344CB8AC3E}">
        <p14:creationId xmlns:p14="http://schemas.microsoft.com/office/powerpoint/2010/main" val="405140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48" y="309080"/>
            <a:ext cx="6282667" cy="573910"/>
          </a:xfrm>
        </p:spPr>
        <p:txBody>
          <a:bodyPr>
            <a:noAutofit/>
          </a:bodyPr>
          <a:lstStyle/>
          <a:p>
            <a:r>
              <a:rPr lang="nb-NO" b="1" dirty="0">
                <a:latin typeface="Calibri" pitchFamily="34" charset="0"/>
              </a:rPr>
              <a:t>Omstilling påvirker arbeidsmiljøfaktorer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48" y="894712"/>
            <a:ext cx="6974817" cy="3354075"/>
          </a:xfrm>
        </p:spPr>
        <p:txBody>
          <a:bodyPr>
            <a:normAutofit/>
          </a:bodyPr>
          <a:lstStyle/>
          <a:p>
            <a:pPr>
              <a:spcBef>
                <a:spcPct val="60000"/>
              </a:spcBef>
            </a:pPr>
            <a:r>
              <a:rPr lang="nb-NO" sz="1800" dirty="0">
                <a:latin typeface="Calibri" pitchFamily="34" charset="0"/>
              </a:rPr>
              <a:t>Økt usikkerhet for jobbfremtiden (</a:t>
            </a:r>
            <a:r>
              <a:rPr lang="nb-NO" sz="1800" dirty="0" err="1">
                <a:latin typeface="Calibri" pitchFamily="34" charset="0"/>
              </a:rPr>
              <a:t>Blau</a:t>
            </a:r>
            <a:r>
              <a:rPr lang="nb-NO" sz="1800" dirty="0">
                <a:latin typeface="Calibri" pitchFamily="34" charset="0"/>
              </a:rPr>
              <a:t> 2003; </a:t>
            </a:r>
            <a:r>
              <a:rPr lang="nb-NO" sz="1800" dirty="0" err="1">
                <a:latin typeface="Calibri" pitchFamily="34" charset="0"/>
              </a:rPr>
              <a:t>Furnham</a:t>
            </a:r>
            <a:r>
              <a:rPr lang="nb-NO" sz="1800" dirty="0">
                <a:latin typeface="Calibri" pitchFamily="34" charset="0"/>
              </a:rPr>
              <a:t> 1997)</a:t>
            </a:r>
          </a:p>
          <a:p>
            <a:pPr>
              <a:spcBef>
                <a:spcPct val="60000"/>
              </a:spcBef>
            </a:pPr>
            <a:r>
              <a:rPr lang="nb-NO" sz="1800" dirty="0">
                <a:latin typeface="Calibri" pitchFamily="34" charset="0"/>
              </a:rPr>
              <a:t>Tap av kontroll / innflytelse (</a:t>
            </a:r>
            <a:r>
              <a:rPr lang="nb-NO" sz="1800" dirty="0" err="1">
                <a:latin typeface="Calibri" pitchFamily="34" charset="0"/>
              </a:rPr>
              <a:t>Proctor</a:t>
            </a:r>
            <a:r>
              <a:rPr lang="nb-NO" sz="1800" dirty="0">
                <a:latin typeface="Calibri" pitchFamily="34" charset="0"/>
              </a:rPr>
              <a:t> &amp; Dukakis 2004)</a:t>
            </a:r>
          </a:p>
          <a:p>
            <a:pPr>
              <a:spcBef>
                <a:spcPct val="60000"/>
              </a:spcBef>
            </a:pPr>
            <a:r>
              <a:rPr lang="nb-NO" sz="1800" dirty="0">
                <a:latin typeface="Calibri" pitchFamily="34" charset="0"/>
              </a:rPr>
              <a:t>Redusert rolleklarhet og økt rom for konflikter</a:t>
            </a:r>
          </a:p>
          <a:p>
            <a:pPr>
              <a:spcBef>
                <a:spcPct val="60000"/>
              </a:spcBef>
            </a:pPr>
            <a:r>
              <a:rPr lang="nb-NO" sz="1800" dirty="0">
                <a:latin typeface="Calibri" pitchFamily="34" charset="0"/>
              </a:rPr>
              <a:t>Endring i sosiale relasjoner – tap av kolleger/nye kolleger</a:t>
            </a:r>
          </a:p>
          <a:p>
            <a:pPr>
              <a:spcBef>
                <a:spcPct val="60000"/>
              </a:spcBef>
            </a:pPr>
            <a:r>
              <a:rPr lang="nb-NO" sz="1800" dirty="0">
                <a:latin typeface="Calibri" pitchFamily="34" charset="0"/>
              </a:rPr>
              <a:t>Jobbkrav øker</a:t>
            </a:r>
          </a:p>
          <a:p>
            <a:pPr lvl="1">
              <a:spcBef>
                <a:spcPct val="60000"/>
              </a:spcBef>
            </a:pPr>
            <a:r>
              <a:rPr lang="nb-NO" sz="1800" dirty="0">
                <a:latin typeface="Calibri" pitchFamily="34" charset="0"/>
              </a:rPr>
              <a:t>Drifte mens planlegge ny situasjon - dobbeltarbeid</a:t>
            </a:r>
          </a:p>
          <a:p>
            <a:pPr marL="0" indent="0">
              <a:spcBef>
                <a:spcPct val="60000"/>
              </a:spcBef>
              <a:buNone/>
            </a:pPr>
            <a:endParaRPr lang="nb-NO" sz="1800" dirty="0">
              <a:latin typeface="Calibri" pitchFamily="34" charset="0"/>
            </a:endParaRPr>
          </a:p>
          <a:p>
            <a:pPr marL="0" indent="0">
              <a:spcBef>
                <a:spcPct val="60000"/>
              </a:spcBef>
              <a:buNone/>
            </a:pPr>
            <a:endParaRPr lang="nb-NO" sz="1800" dirty="0">
              <a:latin typeface="Calibri" pitchFamily="34" charset="0"/>
            </a:endParaRPr>
          </a:p>
          <a:p>
            <a:pPr marL="198000" lvl="1" indent="0">
              <a:spcBef>
                <a:spcPct val="60000"/>
              </a:spcBef>
              <a:buNone/>
            </a:pPr>
            <a:endParaRPr lang="nb-NO" sz="1800" dirty="0">
              <a:latin typeface="Calibri" pitchFamily="34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B96C3F9-189E-46E1-B271-BBB9B5643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348" y="2274073"/>
            <a:ext cx="2150687" cy="211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0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2"/>
          <p:cNvSpPr>
            <a:spLocks noGrp="1"/>
          </p:cNvSpPr>
          <p:nvPr>
            <p:ph type="title"/>
          </p:nvPr>
        </p:nvSpPr>
        <p:spPr>
          <a:xfrm>
            <a:off x="341737" y="239622"/>
            <a:ext cx="7681451" cy="424520"/>
          </a:xfrm>
        </p:spPr>
        <p:txBody>
          <a:bodyPr>
            <a:normAutofit/>
          </a:bodyPr>
          <a:lstStyle/>
          <a:p>
            <a:r>
              <a:rPr lang="en-US" altLang="nb-NO" b="1" dirty="0">
                <a:latin typeface="Calibri" panose="020F0502020204030204" pitchFamily="34" charset="0"/>
              </a:rPr>
              <a:t>Job Demand-Resource Model   </a:t>
            </a:r>
            <a:r>
              <a:rPr lang="en-US" altLang="nb-NO" sz="1200" b="1" dirty="0">
                <a:latin typeface="Calibri" panose="020F0502020204030204" pitchFamily="34" charset="0"/>
              </a:rPr>
              <a:t>(</a:t>
            </a:r>
            <a:r>
              <a:rPr lang="en-US" altLang="nb-NO" sz="1200" b="1" dirty="0" err="1">
                <a:latin typeface="Calibri" panose="020F0502020204030204" pitchFamily="34" charset="0"/>
              </a:rPr>
              <a:t>fra</a:t>
            </a:r>
            <a:r>
              <a:rPr lang="en-US" altLang="nb-NO" sz="1200" b="1" dirty="0">
                <a:latin typeface="Calibri" panose="020F0502020204030204" pitchFamily="34" charset="0"/>
              </a:rPr>
              <a:t> MTM)   </a:t>
            </a:r>
          </a:p>
        </p:txBody>
      </p:sp>
      <p:grpSp>
        <p:nvGrpSpPr>
          <p:cNvPr id="8" name="Gruppe 7"/>
          <p:cNvGrpSpPr/>
          <p:nvPr/>
        </p:nvGrpSpPr>
        <p:grpSpPr>
          <a:xfrm>
            <a:off x="341737" y="629923"/>
            <a:ext cx="8237722" cy="3935897"/>
            <a:chOff x="413299" y="700735"/>
            <a:chExt cx="8237722" cy="3935897"/>
          </a:xfrm>
        </p:grpSpPr>
        <p:sp>
          <p:nvSpPr>
            <p:cNvPr id="4" name="Rektangel 3"/>
            <p:cNvSpPr/>
            <p:nvPr/>
          </p:nvSpPr>
          <p:spPr>
            <a:xfrm>
              <a:off x="413299" y="700735"/>
              <a:ext cx="8237722" cy="3935897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TekstSylinder 8"/>
            <p:cNvSpPr txBox="1"/>
            <p:nvPr/>
          </p:nvSpPr>
          <p:spPr>
            <a:xfrm>
              <a:off x="2720437" y="1053405"/>
              <a:ext cx="1666167" cy="26161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44450">
              <a:solidFill>
                <a:srgbClr val="5C4B46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1905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nb-NO"/>
              </a:defPPr>
              <a:lvl1pPr>
                <a:defRPr sz="1080" b="1">
                  <a:solidFill>
                    <a:schemeClr val="bg1"/>
                  </a:solidFill>
                </a:defRPr>
              </a:lvl1pPr>
            </a:lstStyle>
            <a:p>
              <a:r>
                <a:rPr lang="nb-NO" sz="1100" b="0" dirty="0">
                  <a:latin typeface="Calibri Light" panose="020F0302020204030204" pitchFamily="34" charset="0"/>
                </a:rPr>
                <a:t>Jobbkrav</a:t>
              </a:r>
            </a:p>
          </p:txBody>
        </p:sp>
        <p:sp>
          <p:nvSpPr>
            <p:cNvPr id="13" name="TekstSylinder 12"/>
            <p:cNvSpPr txBox="1"/>
            <p:nvPr/>
          </p:nvSpPr>
          <p:spPr>
            <a:xfrm>
              <a:off x="2711843" y="2089234"/>
              <a:ext cx="1666012" cy="26161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44450">
              <a:solidFill>
                <a:srgbClr val="5C4B46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1905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b-NO" sz="11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Meningsfylt arbeid</a:t>
              </a:r>
            </a:p>
          </p:txBody>
        </p:sp>
        <p:sp>
          <p:nvSpPr>
            <p:cNvPr id="14" name="TekstSylinder 13"/>
            <p:cNvSpPr txBox="1"/>
            <p:nvPr/>
          </p:nvSpPr>
          <p:spPr>
            <a:xfrm>
              <a:off x="2716569" y="3484061"/>
              <a:ext cx="1669108" cy="26161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44450">
              <a:solidFill>
                <a:srgbClr val="5C4B46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1905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b-NO" sz="11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Medarbeiderskap</a:t>
              </a:r>
            </a:p>
          </p:txBody>
        </p:sp>
        <p:sp>
          <p:nvSpPr>
            <p:cNvPr id="15" name="TekstSylinder 14"/>
            <p:cNvSpPr txBox="1"/>
            <p:nvPr/>
          </p:nvSpPr>
          <p:spPr>
            <a:xfrm>
              <a:off x="2714835" y="1738566"/>
              <a:ext cx="1671580" cy="26161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44450">
              <a:solidFill>
                <a:srgbClr val="5C4B46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1905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b-NO" sz="11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Innflytelse over arbeid</a:t>
              </a:r>
            </a:p>
          </p:txBody>
        </p:sp>
        <p:sp>
          <p:nvSpPr>
            <p:cNvPr id="16" name="TekstSylinder 15"/>
            <p:cNvSpPr txBox="1"/>
            <p:nvPr/>
          </p:nvSpPr>
          <p:spPr>
            <a:xfrm>
              <a:off x="2708367" y="2436064"/>
              <a:ext cx="1669108" cy="26161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44450">
              <a:solidFill>
                <a:srgbClr val="5C4B46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1905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b-NO" sz="11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Tilbakemelding</a:t>
              </a:r>
            </a:p>
          </p:txBody>
        </p:sp>
        <p:sp>
          <p:nvSpPr>
            <p:cNvPr id="17" name="TekstSylinder 16"/>
            <p:cNvSpPr txBox="1"/>
            <p:nvPr/>
          </p:nvSpPr>
          <p:spPr>
            <a:xfrm>
              <a:off x="2708367" y="2782724"/>
              <a:ext cx="1669108" cy="26161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44450">
              <a:solidFill>
                <a:srgbClr val="5C4B46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1905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b-NO" sz="11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Sosialt samspill</a:t>
              </a:r>
            </a:p>
          </p:txBody>
        </p:sp>
        <p:sp>
          <p:nvSpPr>
            <p:cNvPr id="18" name="TekstSylinder 17"/>
            <p:cNvSpPr txBox="1"/>
            <p:nvPr/>
          </p:nvSpPr>
          <p:spPr>
            <a:xfrm>
              <a:off x="2716569" y="1399273"/>
              <a:ext cx="1670036" cy="26161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44450">
              <a:solidFill>
                <a:srgbClr val="5C4B46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1905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nb-NO"/>
              </a:defPPr>
              <a:lvl1pPr>
                <a:defRPr sz="1080" b="1">
                  <a:solidFill>
                    <a:schemeClr val="bg1"/>
                  </a:solidFill>
                </a:defRPr>
              </a:lvl1pPr>
            </a:lstStyle>
            <a:p>
              <a:r>
                <a:rPr lang="nb-NO" sz="1100" b="0" dirty="0">
                  <a:latin typeface="Calibri Light" panose="020F0302020204030204" pitchFamily="34" charset="0"/>
                </a:rPr>
                <a:t>Rolleforventning</a:t>
              </a:r>
            </a:p>
          </p:txBody>
        </p:sp>
        <p:sp>
          <p:nvSpPr>
            <p:cNvPr id="19" name="TekstSylinder 18"/>
            <p:cNvSpPr txBox="1"/>
            <p:nvPr/>
          </p:nvSpPr>
          <p:spPr>
            <a:xfrm>
              <a:off x="2708367" y="3134672"/>
              <a:ext cx="1669108" cy="26161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44450">
              <a:solidFill>
                <a:srgbClr val="5C4B46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1905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b-NO" sz="11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Ledelse</a:t>
              </a:r>
            </a:p>
          </p:txBody>
        </p:sp>
        <p:sp>
          <p:nvSpPr>
            <p:cNvPr id="20" name="TekstSylinder 19"/>
            <p:cNvSpPr txBox="1"/>
            <p:nvPr/>
          </p:nvSpPr>
          <p:spPr>
            <a:xfrm>
              <a:off x="2716569" y="3836009"/>
              <a:ext cx="1669108" cy="26161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44450">
              <a:solidFill>
                <a:srgbClr val="5C4B46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1905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b-NO" sz="11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Kompetanseutvikling</a:t>
              </a:r>
            </a:p>
          </p:txBody>
        </p:sp>
        <p:sp>
          <p:nvSpPr>
            <p:cNvPr id="21" name="TekstSylinder 20"/>
            <p:cNvSpPr txBox="1"/>
            <p:nvPr/>
          </p:nvSpPr>
          <p:spPr>
            <a:xfrm>
              <a:off x="2706883" y="4182839"/>
              <a:ext cx="1679396" cy="26161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44450">
              <a:solidFill>
                <a:srgbClr val="5C4B46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1905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b-NO" sz="11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Organisatoriske  ressurser</a:t>
              </a:r>
            </a:p>
          </p:txBody>
        </p:sp>
        <p:sp>
          <p:nvSpPr>
            <p:cNvPr id="28" name="TekstSylinder 27"/>
            <p:cNvSpPr txBox="1"/>
            <p:nvPr/>
          </p:nvSpPr>
          <p:spPr>
            <a:xfrm>
              <a:off x="2801990" y="748182"/>
              <a:ext cx="1641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>
                  <a:solidFill>
                    <a:srgbClr val="48402E"/>
                  </a:solidFill>
                  <a:latin typeface="Calibri Light" panose="020F0302020204030204" pitchFamily="34" charset="0"/>
                </a:rPr>
                <a:t>NÆRVÆRSFAKTORER</a:t>
              </a:r>
            </a:p>
          </p:txBody>
        </p:sp>
        <p:sp>
          <p:nvSpPr>
            <p:cNvPr id="29" name="TekstSylinder 28"/>
            <p:cNvSpPr txBox="1"/>
            <p:nvPr/>
          </p:nvSpPr>
          <p:spPr>
            <a:xfrm>
              <a:off x="6924965" y="1053405"/>
              <a:ext cx="1588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>
                  <a:solidFill>
                    <a:srgbClr val="48402E"/>
                  </a:solidFill>
                  <a:latin typeface="Calibri Light" panose="020F0302020204030204" pitchFamily="34" charset="0"/>
                </a:rPr>
                <a:t>RESULTATFAKTORER</a:t>
              </a:r>
            </a:p>
          </p:txBody>
        </p:sp>
        <p:sp>
          <p:nvSpPr>
            <p:cNvPr id="30" name="TekstSylinder 29"/>
            <p:cNvSpPr txBox="1"/>
            <p:nvPr/>
          </p:nvSpPr>
          <p:spPr>
            <a:xfrm>
              <a:off x="4989502" y="1762515"/>
              <a:ext cx="14886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>
                  <a:solidFill>
                    <a:srgbClr val="48402E"/>
                  </a:solidFill>
                  <a:latin typeface="Calibri Light" panose="020F0302020204030204" pitchFamily="34" charset="0"/>
                </a:rPr>
                <a:t>INDIVIDFAKTORER</a:t>
              </a:r>
            </a:p>
          </p:txBody>
        </p:sp>
        <p:sp>
          <p:nvSpPr>
            <p:cNvPr id="34" name="Femkant 33"/>
            <p:cNvSpPr/>
            <p:nvPr/>
          </p:nvSpPr>
          <p:spPr>
            <a:xfrm>
              <a:off x="664887" y="1506126"/>
              <a:ext cx="1692282" cy="2325115"/>
            </a:xfrm>
            <a:prstGeom prst="homePlate">
              <a:avLst>
                <a:gd name="adj" fmla="val 41887"/>
              </a:avLst>
            </a:prstGeom>
            <a:solidFill>
              <a:srgbClr val="5C4B4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sz="1620" b="1" dirty="0">
                <a:latin typeface="Calibri Light" panose="020F0302020204030204" pitchFamily="34" charset="0"/>
              </a:endParaRPr>
            </a:p>
          </p:txBody>
        </p:sp>
        <p:sp>
          <p:nvSpPr>
            <p:cNvPr id="35" name="Femkant 34"/>
            <p:cNvSpPr/>
            <p:nvPr/>
          </p:nvSpPr>
          <p:spPr>
            <a:xfrm>
              <a:off x="874747" y="1697799"/>
              <a:ext cx="1270711" cy="1943366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sz="1600" dirty="0">
                <a:latin typeface="Calibri Light" panose="020F0302020204030204" pitchFamily="34" charset="0"/>
              </a:endParaRPr>
            </a:p>
            <a:p>
              <a:r>
                <a:rPr lang="nb-NO" sz="1600" dirty="0">
                  <a:latin typeface="Calibri Light" panose="020F0302020204030204" pitchFamily="34" charset="0"/>
                </a:rPr>
                <a:t> </a:t>
              </a:r>
            </a:p>
          </p:txBody>
        </p:sp>
        <p:sp>
          <p:nvSpPr>
            <p:cNvPr id="36" name="TekstSylinder 35"/>
            <p:cNvSpPr txBox="1"/>
            <p:nvPr/>
          </p:nvSpPr>
          <p:spPr>
            <a:xfrm rot="16200000">
              <a:off x="245496" y="2289970"/>
              <a:ext cx="10387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Jobbkrav</a:t>
              </a:r>
            </a:p>
          </p:txBody>
        </p:sp>
        <p:sp>
          <p:nvSpPr>
            <p:cNvPr id="26" name="TekstSylinder 25"/>
            <p:cNvSpPr txBox="1"/>
            <p:nvPr/>
          </p:nvSpPr>
          <p:spPr>
            <a:xfrm>
              <a:off x="6915524" y="1404230"/>
              <a:ext cx="1435276" cy="49244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6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</a:rPr>
                <a:t>Arbeidsglede</a:t>
              </a:r>
              <a:endParaRPr kumimoji="0" lang="nb-NO" sz="105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</a:endParaRPr>
            </a:p>
          </p:txBody>
        </p:sp>
        <p:sp>
          <p:nvSpPr>
            <p:cNvPr id="27" name="TekstSylinder 26"/>
            <p:cNvSpPr txBox="1"/>
            <p:nvPr/>
          </p:nvSpPr>
          <p:spPr>
            <a:xfrm>
              <a:off x="6909443" y="2114686"/>
              <a:ext cx="1435276" cy="55399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</a:rPr>
                <a:t>Engasjement</a:t>
              </a:r>
              <a:br>
                <a:rPr kumimoji="0" lang="nb-NO" sz="12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</a:rPr>
              </a:br>
              <a:r>
                <a:rPr kumimoji="0" lang="nb-NO" sz="12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</a:rPr>
                <a:t>i arbeidet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</a:endParaRPr>
            </a:p>
          </p:txBody>
        </p:sp>
        <p:sp>
          <p:nvSpPr>
            <p:cNvPr id="7" name="Rektangel 6"/>
            <p:cNvSpPr/>
            <p:nvPr/>
          </p:nvSpPr>
          <p:spPr>
            <a:xfrm>
              <a:off x="4796644" y="2158975"/>
              <a:ext cx="1694372" cy="1586695"/>
            </a:xfrm>
            <a:prstGeom prst="rect">
              <a:avLst/>
            </a:prstGeom>
            <a:solidFill>
              <a:schemeClr val="bg2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TekstSylinder 30"/>
            <p:cNvSpPr txBox="1"/>
            <p:nvPr/>
          </p:nvSpPr>
          <p:spPr>
            <a:xfrm>
              <a:off x="6916466" y="2909896"/>
              <a:ext cx="1442062" cy="60016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</a:rPr>
                <a:t>Organisasjons-tilhørighet</a:t>
              </a:r>
              <a:endParaRPr kumimoji="0" lang="nb-NO" sz="105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</a:endParaRPr>
            </a:p>
          </p:txBody>
        </p:sp>
        <p:sp>
          <p:nvSpPr>
            <p:cNvPr id="33" name="TekstSylinder 32"/>
            <p:cNvSpPr txBox="1"/>
            <p:nvPr/>
          </p:nvSpPr>
          <p:spPr>
            <a:xfrm>
              <a:off x="6909443" y="3711433"/>
              <a:ext cx="1449902" cy="523220"/>
            </a:xfrm>
            <a:prstGeom prst="rect">
              <a:avLst/>
            </a:prstGeom>
            <a:solidFill>
              <a:srgbClr val="5C4B46">
                <a:alpha val="89020"/>
              </a:srgbClr>
            </a:solidFill>
            <a:ln w="9525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7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</a:rPr>
                <a:t>Utmattelse</a:t>
              </a:r>
              <a:br>
                <a:rPr kumimoji="0" lang="nb-NO" sz="105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</a:rPr>
              </a:br>
              <a:endParaRPr kumimoji="0" lang="nb-NO" sz="9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</a:endParaRPr>
            </a:p>
          </p:txBody>
        </p:sp>
        <p:sp>
          <p:nvSpPr>
            <p:cNvPr id="3" name="TekstSylinder 2"/>
            <p:cNvSpPr txBox="1"/>
            <p:nvPr/>
          </p:nvSpPr>
          <p:spPr>
            <a:xfrm>
              <a:off x="862701" y="2544942"/>
              <a:ext cx="13402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>
                  <a:solidFill>
                    <a:prstClr val="white"/>
                  </a:solidFill>
                  <a:latin typeface="Calibri Light" panose="020F0302020204030204" pitchFamily="34" charset="0"/>
                </a:rPr>
                <a:t>Jobbressurser</a:t>
              </a:r>
              <a:endParaRPr lang="nb-NO" sz="1600" dirty="0"/>
            </a:p>
          </p:txBody>
        </p:sp>
        <p:pic>
          <p:nvPicPr>
            <p:cNvPr id="32" name="Picture 9" descr="C:\Documents and Settings\mona.k.andersen\Lokale innstillinger\Temporary Internet Files\Content.IE5\SVKSX4D4\MP900422540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4888757" y="2280551"/>
              <a:ext cx="1581262" cy="1414698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901236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8037" y="788209"/>
            <a:ext cx="7069110" cy="387335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r>
              <a:rPr lang="nb-N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Uspesifiserte psykiske symptomer</a:t>
            </a: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 økte med </a:t>
            </a:r>
            <a:r>
              <a:rPr lang="nb-N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602 prosent fra 2000 til 2011 </a:t>
            </a: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(NAV, 2011)</a:t>
            </a:r>
            <a:b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Norge mener 25 % av de spurte at stress på arbeidsplassen ikke blir håndtert på en god måte (Arbeidstilsynet, 2014) / Mot 40 % i Europa (EU-OSHA, 2014)</a:t>
            </a:r>
          </a:p>
          <a:p>
            <a:pPr marL="0" lvl="1" indent="0">
              <a:lnSpc>
                <a:spcPct val="120000"/>
              </a:lnSpc>
              <a:spcBef>
                <a:spcPts val="540"/>
              </a:spcBef>
              <a:spcAft>
                <a:spcPts val="540"/>
              </a:spcAft>
              <a:buClr>
                <a:srgbClr val="1C50A5"/>
              </a:buClr>
              <a:buNone/>
              <a:defRPr/>
            </a:pPr>
            <a:br>
              <a:rPr lang="nb-NO" sz="1600" dirty="0">
                <a:solidFill>
                  <a:srgbClr val="17357E"/>
                </a:solidFill>
              </a:rPr>
            </a:br>
            <a:r>
              <a:rPr lang="nb-NO" sz="1600" b="1" dirty="0">
                <a:solidFill>
                  <a:schemeClr val="accent3"/>
                </a:solidFill>
              </a:rPr>
              <a:t>Europeisk meningsmåling (EU-OSHA, 2014) fant at stress skyldes</a:t>
            </a:r>
          </a:p>
          <a:p>
            <a:pPr marL="0" indent="0">
              <a:spcBef>
                <a:spcPts val="270"/>
              </a:spcBef>
              <a:buClr>
                <a:srgbClr val="C00000"/>
              </a:buClr>
              <a:buNone/>
            </a:pPr>
            <a:r>
              <a:rPr lang="nb-NO" b="1" dirty="0">
                <a:solidFill>
                  <a:schemeClr val="tx1"/>
                </a:solidFill>
              </a:rPr>
              <a:t>- </a:t>
            </a:r>
            <a:r>
              <a:rPr lang="nb-NO" dirty="0">
                <a:solidFill>
                  <a:schemeClr val="tx1"/>
                </a:solidFill>
              </a:rPr>
              <a:t>Omorganisering eller </a:t>
            </a:r>
            <a:r>
              <a:rPr lang="nb-NO" dirty="0" err="1">
                <a:solidFill>
                  <a:schemeClr val="tx1"/>
                </a:solidFill>
              </a:rPr>
              <a:t>jobbusikkerhet</a:t>
            </a:r>
            <a:r>
              <a:rPr lang="nb-NO" dirty="0">
                <a:solidFill>
                  <a:schemeClr val="tx1"/>
                </a:solidFill>
              </a:rPr>
              <a:t> - 72 %</a:t>
            </a:r>
          </a:p>
          <a:p>
            <a:pPr marL="0" indent="0">
              <a:spcBef>
                <a:spcPts val="270"/>
              </a:spcBef>
              <a:buClr>
                <a:srgbClr val="C00000"/>
              </a:buClr>
              <a:buNone/>
            </a:pPr>
            <a:r>
              <a:rPr lang="nb-NO" dirty="0">
                <a:solidFill>
                  <a:schemeClr val="tx1"/>
                </a:solidFill>
              </a:rPr>
              <a:t>- Antall arbeidstimer eller arbeidsmengde - 66 %</a:t>
            </a:r>
          </a:p>
          <a:p>
            <a:pPr marL="0" indent="0">
              <a:spcBef>
                <a:spcPts val="270"/>
              </a:spcBef>
              <a:buClr>
                <a:srgbClr val="C00000"/>
              </a:buClr>
              <a:buNone/>
            </a:pPr>
            <a:r>
              <a:rPr lang="nb-NO" dirty="0">
                <a:solidFill>
                  <a:schemeClr val="tx1"/>
                </a:solidFill>
              </a:rPr>
              <a:t>- Uakseptabel oppførsel, for eksempel mobbing og trakassering - 59 </a:t>
            </a:r>
            <a:r>
              <a:rPr lang="nb-NO" b="1" dirty="0">
                <a:solidFill>
                  <a:schemeClr val="tx1"/>
                </a:solidFill>
              </a:rPr>
              <a:t>% </a:t>
            </a:r>
          </a:p>
          <a:p>
            <a:pPr marL="0" lvl="1" indent="0">
              <a:lnSpc>
                <a:spcPct val="120000"/>
              </a:lnSpc>
              <a:spcBef>
                <a:spcPts val="540"/>
              </a:spcBef>
              <a:spcAft>
                <a:spcPts val="540"/>
              </a:spcAft>
              <a:buClr>
                <a:srgbClr val="1C50A5"/>
              </a:buClr>
              <a:buNone/>
              <a:defRPr/>
            </a:pPr>
            <a:endParaRPr lang="nb-NO" sz="126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398037" y="235041"/>
            <a:ext cx="6932295" cy="652127"/>
          </a:xfrm>
        </p:spPr>
        <p:txBody>
          <a:bodyPr>
            <a:normAutofit/>
          </a:bodyPr>
          <a:lstStyle/>
          <a:p>
            <a:r>
              <a:rPr lang="nb-NO" b="1" dirty="0">
                <a:latin typeface="+mn-lt"/>
              </a:rPr>
              <a:t>Stress og jobbusikkerhet på arbeidsplassen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317" y="2724888"/>
            <a:ext cx="2044557" cy="153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14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30" y="230885"/>
            <a:ext cx="6388333" cy="481432"/>
          </a:xfrm>
        </p:spPr>
        <p:txBody>
          <a:bodyPr>
            <a:noAutofit/>
          </a:bodyPr>
          <a:lstStyle/>
          <a:p>
            <a:r>
              <a:rPr lang="nb-NO" b="1" dirty="0">
                <a:latin typeface="Calibri" pitchFamily="34" charset="0"/>
              </a:rPr>
              <a:t>Konsekvenser av jobbusikkerhet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230" y="832042"/>
            <a:ext cx="8337539" cy="3198218"/>
          </a:xfrm>
        </p:spPr>
        <p:txBody>
          <a:bodyPr>
            <a:normAutofit/>
          </a:bodyPr>
          <a:lstStyle/>
          <a:p>
            <a:pPr>
              <a:spcBef>
                <a:spcPct val="60000"/>
              </a:spcBef>
            </a:pPr>
            <a:r>
              <a:rPr lang="nb-NO" dirty="0">
                <a:latin typeface="Calibri" pitchFamily="34" charset="0"/>
              </a:rPr>
              <a:t>En metaanalyse av 38 500 respondenter (</a:t>
            </a:r>
            <a:r>
              <a:rPr lang="nb-NO" dirty="0" err="1">
                <a:latin typeface="Calibri" pitchFamily="34" charset="0"/>
              </a:rPr>
              <a:t>Sverke</a:t>
            </a:r>
            <a:r>
              <a:rPr lang="nb-NO" dirty="0">
                <a:latin typeface="Calibri" pitchFamily="34" charset="0"/>
              </a:rPr>
              <a:t> 2002) viser at </a:t>
            </a:r>
            <a:r>
              <a:rPr lang="nb-NO" b="1" dirty="0">
                <a:latin typeface="Calibri" pitchFamily="34" charset="0"/>
              </a:rPr>
              <a:t>jo høyere jobbusikkerhet</a:t>
            </a:r>
            <a:r>
              <a:rPr lang="nb-NO" dirty="0">
                <a:latin typeface="Calibri" pitchFamily="34" charset="0"/>
              </a:rPr>
              <a:t>:</a:t>
            </a:r>
          </a:p>
          <a:p>
            <a:pPr lvl="1">
              <a:spcBef>
                <a:spcPct val="60000"/>
              </a:spcBef>
            </a:pPr>
            <a:r>
              <a:rPr lang="nb-NO" sz="1600" dirty="0">
                <a:latin typeface="Calibri" pitchFamily="34" charset="0"/>
              </a:rPr>
              <a:t>Jo svakere blir </a:t>
            </a:r>
            <a:r>
              <a:rPr lang="nb-NO" sz="1600" b="1" dirty="0">
                <a:solidFill>
                  <a:schemeClr val="accent3"/>
                </a:solidFill>
                <a:latin typeface="Calibri" pitchFamily="34" charset="0"/>
              </a:rPr>
              <a:t>fysisk og mental helse</a:t>
            </a:r>
          </a:p>
          <a:p>
            <a:pPr lvl="1">
              <a:spcBef>
                <a:spcPct val="60000"/>
              </a:spcBef>
            </a:pPr>
            <a:r>
              <a:rPr lang="nb-NO" sz="1600" dirty="0">
                <a:latin typeface="Calibri" pitchFamily="34" charset="0"/>
              </a:rPr>
              <a:t>Jo lavere blir </a:t>
            </a:r>
            <a:r>
              <a:rPr lang="nb-NO" sz="1600" b="1" dirty="0">
                <a:solidFill>
                  <a:schemeClr val="accent3"/>
                </a:solidFill>
                <a:latin typeface="Calibri" pitchFamily="34" charset="0"/>
              </a:rPr>
              <a:t>organisasjonsforpliktelse, tillit og jobbtilfredshet</a:t>
            </a:r>
          </a:p>
          <a:p>
            <a:pPr lvl="1">
              <a:spcBef>
                <a:spcPct val="60000"/>
              </a:spcBef>
            </a:pPr>
            <a:r>
              <a:rPr lang="nb-NO" sz="1600" dirty="0">
                <a:latin typeface="Calibri" pitchFamily="34" charset="0"/>
              </a:rPr>
              <a:t>Jo dårligere blir </a:t>
            </a:r>
            <a:r>
              <a:rPr lang="nb-NO" sz="1600" b="1" dirty="0">
                <a:solidFill>
                  <a:schemeClr val="accent3"/>
                </a:solidFill>
                <a:latin typeface="Calibri" pitchFamily="34" charset="0"/>
              </a:rPr>
              <a:t>arbeidsprestasjon og jobbinvolvering</a:t>
            </a:r>
          </a:p>
          <a:p>
            <a:pPr lvl="1">
              <a:spcBef>
                <a:spcPct val="60000"/>
              </a:spcBef>
            </a:pPr>
            <a:r>
              <a:rPr lang="nb-NO" sz="1600" dirty="0">
                <a:latin typeface="Calibri" pitchFamily="34" charset="0"/>
              </a:rPr>
              <a:t>Jo høyere blir </a:t>
            </a:r>
            <a:r>
              <a:rPr lang="nb-NO" sz="1600" b="1" dirty="0">
                <a:solidFill>
                  <a:schemeClr val="accent3"/>
                </a:solidFill>
                <a:latin typeface="Calibri" pitchFamily="34" charset="0"/>
              </a:rPr>
              <a:t>turnoverintensjonen</a:t>
            </a:r>
          </a:p>
          <a:p>
            <a:pPr marL="0" indent="0">
              <a:spcBef>
                <a:spcPct val="60000"/>
              </a:spcBef>
              <a:buNone/>
            </a:pPr>
            <a:endParaRPr lang="nb-NO" dirty="0">
              <a:latin typeface="Calibri" pitchFamily="34" charset="0"/>
            </a:endParaRPr>
          </a:p>
          <a:p>
            <a:pPr marL="0" indent="0">
              <a:spcBef>
                <a:spcPct val="60000"/>
              </a:spcBef>
              <a:buNone/>
            </a:pPr>
            <a:endParaRPr lang="nb-NO" dirty="0">
              <a:latin typeface="Calibri" pitchFamily="34" charset="0"/>
            </a:endParaRPr>
          </a:p>
          <a:p>
            <a:pPr marL="198000" lvl="1" indent="0">
              <a:spcBef>
                <a:spcPct val="60000"/>
              </a:spcBef>
              <a:buNone/>
            </a:pPr>
            <a:endParaRPr lang="nb-NO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4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2" name="think-cell Slide" r:id="rId5" imgW="473" imgH="470" progId="TCLayout.ActiveDocument.1">
                  <p:embed/>
                </p:oleObj>
              </mc:Choice>
              <mc:Fallback>
                <p:oleObj name="think-cell Slide" r:id="rId5" imgW="473" imgH="4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Bild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876" y="3867366"/>
            <a:ext cx="6962775" cy="552450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353" y="236307"/>
            <a:ext cx="5879533" cy="3518580"/>
          </a:xfrm>
          <a:prstGeom prst="rect">
            <a:avLst/>
          </a:prstGeom>
        </p:spPr>
      </p:pic>
      <p:sp>
        <p:nvSpPr>
          <p:cNvPr id="15" name="TekstSylinder 14"/>
          <p:cNvSpPr txBox="1"/>
          <p:nvPr/>
        </p:nvSpPr>
        <p:spPr>
          <a:xfrm>
            <a:off x="6544638" y="616449"/>
            <a:ext cx="2167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Dagens Næringsliv 25.01.16 om «oljesmellen»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A27126C-199B-49B2-8004-B6CBF3DFB816}"/>
              </a:ext>
            </a:extLst>
          </p:cNvPr>
          <p:cNvSpPr/>
          <p:nvPr/>
        </p:nvSpPr>
        <p:spPr>
          <a:xfrm>
            <a:off x="102198" y="3157368"/>
            <a:ext cx="6207162" cy="74765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885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372194" y="371067"/>
            <a:ext cx="8399612" cy="421290"/>
          </a:xfrm>
        </p:spPr>
        <p:txBody>
          <a:bodyPr>
            <a:normAutofit/>
          </a:bodyPr>
          <a:lstStyle/>
          <a:p>
            <a:r>
              <a:rPr lang="nb-NO" b="1" dirty="0"/>
              <a:t> Involvering før beslutning…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sz="1800" dirty="0"/>
          </a:p>
          <a:p>
            <a:pPr marL="0" indent="0" algn="r">
              <a:buNone/>
            </a:pPr>
            <a:endParaRPr lang="nb-NO" sz="1350" dirty="0"/>
          </a:p>
          <a:p>
            <a:pPr marL="0" indent="0" algn="r">
              <a:buNone/>
            </a:pPr>
            <a:endParaRPr lang="nb-NO" sz="1350" dirty="0"/>
          </a:p>
          <a:p>
            <a:pPr marL="0" indent="0" algn="r">
              <a:buNone/>
            </a:pPr>
            <a:endParaRPr lang="nb-NO" sz="1350" dirty="0"/>
          </a:p>
          <a:p>
            <a:pPr marL="0" indent="0" algn="r">
              <a:buNone/>
            </a:pPr>
            <a:endParaRPr lang="nb-NO" sz="135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90" y="1258863"/>
            <a:ext cx="8067839" cy="2625774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4F873F7A-2A2E-40A4-A338-22A8818DA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468" y="3973761"/>
            <a:ext cx="920576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6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4764770" y="2615906"/>
            <a:ext cx="3657600" cy="1169551"/>
          </a:xfrm>
        </p:spPr>
        <p:txBody>
          <a:bodyPr>
            <a:noAutofit/>
          </a:bodyPr>
          <a:lstStyle/>
          <a:p>
            <a:pPr lvl="1"/>
            <a:endParaRPr lang="nb-NO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b-NO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b-NO" sz="1400" b="1" dirty="0">
                <a:solidFill>
                  <a:schemeClr val="tx1"/>
                </a:solidFill>
              </a:rPr>
              <a:t>Organisasjoner endres ikke</a:t>
            </a:r>
            <a:r>
              <a:rPr lang="nb-NO" sz="1400" dirty="0">
                <a:solidFill>
                  <a:schemeClr val="tx1"/>
                </a:solidFill>
              </a:rPr>
              <a:t> </a:t>
            </a:r>
            <a:br>
              <a:rPr lang="nb-NO" sz="1400" dirty="0">
                <a:solidFill>
                  <a:schemeClr val="tx1"/>
                </a:solidFill>
              </a:rPr>
            </a:br>
            <a:r>
              <a:rPr lang="nb-NO" sz="1400" dirty="0">
                <a:solidFill>
                  <a:schemeClr val="tx1"/>
                </a:solidFill>
              </a:rPr>
              <a:t>- </a:t>
            </a:r>
            <a:r>
              <a:rPr lang="nb-NO" sz="1400" i="1" dirty="0">
                <a:solidFill>
                  <a:schemeClr val="tx1"/>
                </a:solidFill>
              </a:rPr>
              <a:t>menneskene</a:t>
            </a:r>
            <a:r>
              <a:rPr lang="nb-NO" sz="1400" dirty="0">
                <a:solidFill>
                  <a:schemeClr val="tx1"/>
                </a:solidFill>
              </a:rPr>
              <a:t> i organisasjonen endrer seg og sine arbeidsmåter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74E9CF2-AF90-48BE-9E9F-FC2436D8FDAF}"/>
              </a:ext>
            </a:extLst>
          </p:cNvPr>
          <p:cNvSpPr txBox="1"/>
          <p:nvPr/>
        </p:nvSpPr>
        <p:spPr>
          <a:xfrm>
            <a:off x="4764770" y="2026980"/>
            <a:ext cx="32664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Kjenner medarbeiderne og lokal kultur: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Hvordan vil dette bli mottatt?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Er det medarbeidere som vil slite med tiltenkt endring?</a:t>
            </a:r>
          </a:p>
          <a:p>
            <a:endParaRPr lang="nb-NO" sz="1400" dirty="0"/>
          </a:p>
        </p:txBody>
      </p:sp>
      <p:sp>
        <p:nvSpPr>
          <p:cNvPr id="7" name="Plassholder for innhold 3">
            <a:extLst>
              <a:ext uri="{FF2B5EF4-FFF2-40B4-BE49-F238E27FC236}">
                <a16:creationId xmlns:a16="http://schemas.microsoft.com/office/drawing/2014/main" id="{63CABC6E-5D2C-4024-90D4-D5B01B89BF1E}"/>
              </a:ext>
            </a:extLst>
          </p:cNvPr>
          <p:cNvSpPr txBox="1">
            <a:spLocks/>
          </p:cNvSpPr>
          <p:nvPr/>
        </p:nvSpPr>
        <p:spPr>
          <a:xfrm>
            <a:off x="4764770" y="1266247"/>
            <a:ext cx="4343870" cy="508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457200" rtl="0" eaLnBrk="1" latinLnBrk="0" hangingPunct="1">
              <a:spcBef>
                <a:spcPct val="20000"/>
              </a:spcBef>
              <a:buSzPct val="115000"/>
              <a:buFont typeface="Arial"/>
              <a:buChar char="•"/>
              <a:defRPr sz="1600" kern="1200" spc="5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2340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 spc="5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0800" indent="-2160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 spc="5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46000" indent="-194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 spc="5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51200" indent="-1944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 spc="5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b-NO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b-NO" sz="1400" b="1" dirty="0">
                <a:solidFill>
                  <a:schemeClr val="tx1"/>
                </a:solidFill>
              </a:rPr>
              <a:t>Kan kvalitetssikre realismen i målbildet</a:t>
            </a:r>
          </a:p>
          <a:p>
            <a:endParaRPr lang="nb-NO" sz="1400" dirty="0">
              <a:solidFill>
                <a:schemeClr val="tx1"/>
              </a:solidFill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E3889589-1435-48D3-918A-2DF13384F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994" y="1087375"/>
            <a:ext cx="3299746" cy="3490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297201" y="270570"/>
            <a:ext cx="8352218" cy="391005"/>
          </a:xfrm>
        </p:spPr>
        <p:txBody>
          <a:bodyPr>
            <a:noAutofit/>
          </a:bodyPr>
          <a:lstStyle/>
          <a:p>
            <a:r>
              <a:rPr lang="nb-NO" b="1" dirty="0"/>
              <a:t>Involver mellomlederne – </a:t>
            </a:r>
            <a:r>
              <a:rPr lang="nb-NO" b="1" i="1" dirty="0"/>
              <a:t>kvalitetssikring av toppledelsens </a:t>
            </a:r>
            <a:r>
              <a:rPr lang="nb-NO" b="1" i="1" dirty="0" err="1"/>
              <a:t>målbilde</a:t>
            </a:r>
            <a:endParaRPr lang="nb-NO" b="1" i="1" dirty="0"/>
          </a:p>
        </p:txBody>
      </p:sp>
    </p:spTree>
    <p:extLst>
      <p:ext uri="{BB962C8B-B14F-4D97-AF65-F5344CB8AC3E}">
        <p14:creationId xmlns:p14="http://schemas.microsoft.com/office/powerpoint/2010/main" val="3699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B9fTc4JHkCQnNNj5c_nC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LDglv5U06EnDdhVprk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6gZUHI7U.w1ICioesDW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ilbud Census MTM">
  <a:themeElements>
    <a:clrScheme name="Stamina">
      <a:dk1>
        <a:sysClr val="windowText" lastClr="000000"/>
      </a:dk1>
      <a:lt1>
        <a:sysClr val="window" lastClr="FFFFFF"/>
      </a:lt1>
      <a:dk2>
        <a:srgbClr val="1C1C1A"/>
      </a:dk2>
      <a:lt2>
        <a:srgbClr val="ECE9E2"/>
      </a:lt2>
      <a:accent1>
        <a:srgbClr val="8DC89D"/>
      </a:accent1>
      <a:accent2>
        <a:srgbClr val="2EAC66"/>
      </a:accent2>
      <a:accent3>
        <a:srgbClr val="006F4A"/>
      </a:accent3>
      <a:accent4>
        <a:srgbClr val="8064A2"/>
      </a:accent4>
      <a:accent5>
        <a:srgbClr val="4BACC6"/>
      </a:accent5>
      <a:accent6>
        <a:srgbClr val="F79646"/>
      </a:accent6>
      <a:hlink>
        <a:srgbClr val="2E6F4A"/>
      </a:hlink>
      <a:folHlink>
        <a:srgbClr val="2EAC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7791</TotalTime>
  <Words>454</Words>
  <Application>Microsoft Macintosh PowerPoint</Application>
  <PresentationFormat>Skjermfremvisning (16:9)</PresentationFormat>
  <Paragraphs>141</Paragraphs>
  <Slides>15</Slides>
  <Notes>6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Wingdings 2</vt:lpstr>
      <vt:lpstr>Tilbud Census MTM</vt:lpstr>
      <vt:lpstr>think-cell Slide</vt:lpstr>
      <vt:lpstr>Jan Norman Bjørkmo Organisasjonspsykolog Stamina Census</vt:lpstr>
      <vt:lpstr>Omstilling er risikosport</vt:lpstr>
      <vt:lpstr>Omstilling påvirker arbeidsmiljøfaktorer</vt:lpstr>
      <vt:lpstr>Job Demand-Resource Model   (fra MTM)   </vt:lpstr>
      <vt:lpstr>Stress og jobbusikkerhet på arbeidsplassen</vt:lpstr>
      <vt:lpstr>Konsekvenser av jobbusikkerhet</vt:lpstr>
      <vt:lpstr>PowerPoint-presentasjon</vt:lpstr>
      <vt:lpstr> Involvering før beslutning…</vt:lpstr>
      <vt:lpstr>Involver mellomlederne – kvalitetssikring av toppledelsens målbilde</vt:lpstr>
      <vt:lpstr>Mellomlederne håndterer menneskene på gulvet</vt:lpstr>
      <vt:lpstr>Psykologiske faktorer påvirker tenkning</vt:lpstr>
      <vt:lpstr>Psykologiske faktorer påvirker tenkning</vt:lpstr>
      <vt:lpstr>Stor risiko for menneskelige og økonomiske kostnader</vt:lpstr>
      <vt:lpstr>Involvering øker sannsynlighet for gode beslutninger</vt:lpstr>
      <vt:lpstr>PowerPoint-presentasjon</vt:lpstr>
    </vt:vector>
  </TitlesOfParts>
  <Company>STAMINA HOT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Erik Broch</dc:creator>
  <cp:lastModifiedBy>Christian Herman</cp:lastModifiedBy>
  <cp:revision>431</cp:revision>
  <dcterms:created xsi:type="dcterms:W3CDTF">2015-04-15T18:45:46Z</dcterms:created>
  <dcterms:modified xsi:type="dcterms:W3CDTF">2019-03-25T15:54:45Z</dcterms:modified>
</cp:coreProperties>
</file>