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9" autoAdjust="0"/>
    <p:restoredTop sz="55076" autoAdjust="0"/>
  </p:normalViewPr>
  <p:slideViewPr>
    <p:cSldViewPr>
      <p:cViewPr varScale="1">
        <p:scale>
          <a:sx n="39" d="100"/>
          <a:sy n="39" d="100"/>
        </p:scale>
        <p:origin x="23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003DF-8612-46B7-B6F8-832525FFBDF5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869E-6FEA-4AB6-A799-2C07ECED3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80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9E-6FEA-4AB6-A799-2C07ECED360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63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Lovlighet: Vi</a:t>
            </a:r>
            <a:r>
              <a:rPr lang="nb-NO" baseline="0" dirty="0"/>
              <a:t> må vite hvorfor vi bruker personopplysninger, og vi må ha korrekt hjemmel</a:t>
            </a:r>
          </a:p>
          <a:p>
            <a:endParaRPr lang="nb-NO" baseline="0" dirty="0"/>
          </a:p>
          <a:p>
            <a:r>
              <a:rPr lang="nb-NO" baseline="0" dirty="0"/>
              <a:t>Rettferdighet: Sammenhengen mellom innsamlingen av opplysninger og det formålet de skal brukes til må fremstå som rimelig for den registrerte + forståelig og naturlig for den registrerte at den behandlingsansvarlige behandler disse personopplysningene for det aktuelle formålet</a:t>
            </a:r>
          </a:p>
          <a:p>
            <a:endParaRPr lang="nb-NO" baseline="0" dirty="0"/>
          </a:p>
          <a:p>
            <a:r>
              <a:rPr lang="nb-NO" baseline="0" dirty="0"/>
              <a:t>Åpenhet: At behandlingen skal være forståelig og forutsigbar for den registrerte – knytter seg til retten til å bli informert om behandlingen, retten til innsyn i behandlingen og underretning om visse sikkerhetsbrudd.</a:t>
            </a:r>
          </a:p>
          <a:p>
            <a:endParaRPr lang="nb-NO" baseline="0" dirty="0"/>
          </a:p>
          <a:p>
            <a:r>
              <a:rPr lang="nb-NO" baseline="0" dirty="0"/>
              <a:t>Formålsbegrensning: At personopplysninger kun skal behandles etter spesifikke, uttrykkelig angitte og legitime formål. Medfører også at personopplysninger heller ikke kan gjenbrukes til formål som er uforenelig med det opprinnelige </a:t>
            </a:r>
          </a:p>
          <a:p>
            <a:endParaRPr lang="nb-NO" baseline="0" dirty="0"/>
          </a:p>
          <a:p>
            <a:r>
              <a:rPr lang="nb-NO" baseline="0" dirty="0"/>
              <a:t>Dataminimering: Innebærer at vi skal ha minst mulig personopplysninger – kun det som er nødvendig for å oppnå formålet.</a:t>
            </a:r>
          </a:p>
          <a:p>
            <a:endParaRPr lang="nb-NO" baseline="0" dirty="0"/>
          </a:p>
          <a:p>
            <a:r>
              <a:rPr lang="nb-NO" baseline="0" dirty="0"/>
              <a:t>Riktighet: må ha systemer som sikrer at personopplysningene som vi har er korrekte – opplysninger som ikke er korrekte skal rettes eller bli slettet uten ugrunnet opphold </a:t>
            </a:r>
          </a:p>
          <a:p>
            <a:endParaRPr lang="nb-NO" baseline="0" dirty="0"/>
          </a:p>
          <a:p>
            <a:r>
              <a:rPr lang="nb-NO" baseline="0" dirty="0"/>
              <a:t>Lagringsbegrensning: Hvis vi ikke lenger har lovhjemmel for oppbevaring av personopplysninger må de enten slettes eller anonymiseres – trenger sletterutiner</a:t>
            </a:r>
          </a:p>
          <a:p>
            <a:endParaRPr lang="nb-NO" baseline="0" dirty="0"/>
          </a:p>
          <a:p>
            <a:r>
              <a:rPr lang="nb-NO" baseline="0" dirty="0"/>
              <a:t>Integritet og konfidensialitet: at opplysningene skal oppbevares på en sikker måte som forhindrer tilgang for uvedkommende. </a:t>
            </a:r>
          </a:p>
          <a:p>
            <a:endParaRPr lang="nb-NO" baseline="0" dirty="0"/>
          </a:p>
          <a:p>
            <a:r>
              <a:rPr lang="nb-NO" baseline="0" dirty="0"/>
              <a:t>Ansvarlighet: ikke tilstrekkelig å ha ansvaret, det må også proaktive handlinger til for å ta ansvaret – bevisste handlinger for å oppfylle kravene etter GDPR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9E-6FEA-4AB6-A799-2C07ECED360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36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Deling</a:t>
            </a:r>
            <a:r>
              <a:rPr lang="nb-NO" baseline="0" dirty="0"/>
              <a:t> via mail kan medføre at dokumentet – gjerne i ulike versjoner - lagres på flere steder </a:t>
            </a:r>
            <a:r>
              <a:rPr lang="nb-NO" baseline="0" dirty="0">
                <a:sym typeface="Wingdings" panose="05000000000000000000" pitchFamily="2" charset="2"/>
              </a:rPr>
              <a:t> vanskelig å etterleve kravene i GDPR, f.eks. når det kommer til sletterutiner, innsyn, retting m.m.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9E-6FEA-4AB6-A799-2C07ECED360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7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9E-6FEA-4AB6-A799-2C07ECED360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850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9E-6FEA-4AB6-A799-2C07ECED360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47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t_4.3_farge_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5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543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6759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1615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963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ppt_4.3_farge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-1"/>
            <a:ext cx="9144000" cy="6862763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46806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392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01388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819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t_4.3_farge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-1"/>
            <a:ext cx="9144000" cy="686276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063056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16288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892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69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956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5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755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t_4.3_farge_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7654" cy="6858000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BC880-2CD0-42A8-83B4-4EC7AAA5A542}" type="datetimeFigureOut">
              <a:rPr lang="nb-NO" smtClean="0"/>
              <a:pPr/>
              <a:t>25.03.2019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59E62-123E-4DEC-9060-F772DE6FDC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97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2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erje@sbdl.n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elene@sbdl.n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52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GDPR for AMU </a:t>
            </a:r>
            <a:br>
              <a:rPr lang="nb-NO" dirty="0"/>
            </a:br>
            <a:r>
              <a:rPr lang="nb-NO" dirty="0"/>
              <a:t>– </a:t>
            </a:r>
            <a:r>
              <a:rPr lang="nb-NO" sz="3600" dirty="0"/>
              <a:t>hvilken innvirkning har personvernreglene på Arbeidsmiljøutvalgets oppgaver?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nb-NO" dirty="0"/>
              <a:t>Advokat Terje Gerhard Andresen</a:t>
            </a:r>
          </a:p>
          <a:p>
            <a:r>
              <a:rPr lang="nb-NO" dirty="0">
                <a:hlinkClick r:id="rId3"/>
              </a:rPr>
              <a:t>terje@sbdl.no</a:t>
            </a:r>
            <a:r>
              <a:rPr lang="nb-NO" dirty="0"/>
              <a:t>, </a:t>
            </a:r>
            <a:r>
              <a:rPr lang="nb-NO" dirty="0" err="1"/>
              <a:t>tlf</a:t>
            </a:r>
            <a:r>
              <a:rPr lang="nb-NO" dirty="0"/>
              <a:t>: 99 54 59 27</a:t>
            </a:r>
          </a:p>
          <a:p>
            <a:r>
              <a:rPr lang="nb-NO" dirty="0"/>
              <a:t>Advokatfullmektig Helene Larsen Brustad</a:t>
            </a:r>
          </a:p>
          <a:p>
            <a:r>
              <a:rPr lang="nb-NO" dirty="0">
                <a:hlinkClick r:id="rId4"/>
              </a:rPr>
              <a:t>helene@sbdl.no</a:t>
            </a:r>
            <a:r>
              <a:rPr lang="nb-NO" dirty="0"/>
              <a:t>, </a:t>
            </a:r>
            <a:r>
              <a:rPr lang="nb-NO" dirty="0" err="1"/>
              <a:t>tlf</a:t>
            </a:r>
            <a:r>
              <a:rPr lang="nb-NO"/>
              <a:t>: 97 59 22 99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153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Definisjoner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Behandlingsansvarlig, GDPR art. 4 nr. 7</a:t>
            </a:r>
          </a:p>
          <a:p>
            <a:pPr lvl="1"/>
            <a:r>
              <a:rPr lang="nb-NO" dirty="0"/>
              <a:t>Den som bestemmer formålet med og midlene for behandlingen av personopplysningene</a:t>
            </a:r>
          </a:p>
          <a:p>
            <a:pPr lvl="1"/>
            <a:r>
              <a:rPr lang="nb-NO" dirty="0"/>
              <a:t>Normalt: virksomheten</a:t>
            </a:r>
          </a:p>
          <a:p>
            <a:pPr lvl="1"/>
            <a:endParaRPr lang="nb-NO" dirty="0"/>
          </a:p>
          <a:p>
            <a:r>
              <a:rPr lang="nb-NO" dirty="0"/>
              <a:t>Representant, GDPR art. 4 nr. 17</a:t>
            </a:r>
          </a:p>
          <a:p>
            <a:pPr lvl="1"/>
            <a:r>
              <a:rPr lang="nb-NO" dirty="0"/>
              <a:t>En som representerer den behandlingsansvarlige</a:t>
            </a:r>
          </a:p>
          <a:p>
            <a:pPr lvl="1"/>
            <a:r>
              <a:rPr lang="nb-NO" dirty="0"/>
              <a:t>Eks. AMU</a:t>
            </a:r>
          </a:p>
        </p:txBody>
      </p:sp>
    </p:spTree>
    <p:extLst>
      <p:ext uri="{BB962C8B-B14F-4D97-AF65-F5344CB8AC3E}">
        <p14:creationId xmlns:p14="http://schemas.microsoft.com/office/powerpoint/2010/main" val="336170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Prinsipper, GDPR art. 6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Lovlighet</a:t>
            </a:r>
          </a:p>
          <a:p>
            <a:r>
              <a:rPr lang="nb-NO" dirty="0"/>
              <a:t>Rettferdighet</a:t>
            </a:r>
          </a:p>
          <a:p>
            <a:r>
              <a:rPr lang="nb-NO" dirty="0"/>
              <a:t>Åpenhet</a:t>
            </a:r>
          </a:p>
          <a:p>
            <a:r>
              <a:rPr lang="nb-NO" dirty="0"/>
              <a:t>Formålsbegrensning</a:t>
            </a:r>
          </a:p>
          <a:p>
            <a:r>
              <a:rPr lang="nb-NO" dirty="0"/>
              <a:t>Dataminimering</a:t>
            </a:r>
          </a:p>
          <a:p>
            <a:r>
              <a:rPr lang="nb-NO" dirty="0"/>
              <a:t>Riktighet </a:t>
            </a:r>
          </a:p>
          <a:p>
            <a:r>
              <a:rPr lang="nb-NO" dirty="0"/>
              <a:t>Lagringsbegrensning</a:t>
            </a:r>
          </a:p>
          <a:p>
            <a:r>
              <a:rPr lang="nb-NO" dirty="0"/>
              <a:t>Integritet og konfidensialitet</a:t>
            </a:r>
          </a:p>
          <a:p>
            <a:r>
              <a:rPr lang="nb-NO" dirty="0"/>
              <a:t>Ansvarlighet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0088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dele informasjon?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Felles plattform optimalt </a:t>
            </a:r>
          </a:p>
          <a:p>
            <a:r>
              <a:rPr lang="nb-NO" dirty="0"/>
              <a:t>Forhindrer uoversiktlig spredning av dokumenter </a:t>
            </a:r>
          </a:p>
          <a:p>
            <a:r>
              <a:rPr lang="nb-NO" dirty="0"/>
              <a:t>Begrense bruk av e-post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719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Hvilken informasjon skal AMU ha tilgang til?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Samspill med andre regler</a:t>
            </a:r>
          </a:p>
          <a:p>
            <a:r>
              <a:rPr lang="nb-NO" dirty="0"/>
              <a:t>Overordnet nivå </a:t>
            </a:r>
          </a:p>
          <a:p>
            <a:r>
              <a:rPr lang="nb-NO" dirty="0"/>
              <a:t>«</a:t>
            </a:r>
            <a:r>
              <a:rPr lang="nb-NO" dirty="0" err="1"/>
              <a:t>need</a:t>
            </a:r>
            <a:r>
              <a:rPr lang="nb-NO" dirty="0"/>
              <a:t> to </a:t>
            </a:r>
            <a:r>
              <a:rPr lang="nb-NO" dirty="0" err="1"/>
              <a:t>know</a:t>
            </a:r>
            <a:r>
              <a:rPr lang="nb-NO" dirty="0"/>
              <a:t>» </a:t>
            </a:r>
          </a:p>
          <a:p>
            <a:r>
              <a:rPr lang="nb-NO" dirty="0"/>
              <a:t>Dataminimeringsprinsippet </a:t>
            </a:r>
          </a:p>
          <a:p>
            <a:pPr lvl="1"/>
            <a:r>
              <a:rPr lang="nb-NO" dirty="0" err="1"/>
              <a:t>Pseudonymisering</a:t>
            </a:r>
            <a:r>
              <a:rPr lang="nb-NO" dirty="0"/>
              <a:t> </a:t>
            </a:r>
          </a:p>
          <a:p>
            <a:pPr lvl="1"/>
            <a:r>
              <a:rPr lang="nb-NO" dirty="0"/>
              <a:t>Anonymisering </a:t>
            </a:r>
          </a:p>
          <a:p>
            <a:pPr lvl="1"/>
            <a:r>
              <a:rPr lang="nb-NO" dirty="0"/>
              <a:t>Avidentifisering</a:t>
            </a:r>
          </a:p>
        </p:txBody>
      </p:sp>
    </p:spTree>
    <p:extLst>
      <p:ext uri="{BB962C8B-B14F-4D97-AF65-F5344CB8AC3E}">
        <p14:creationId xmlns:p14="http://schemas.microsoft.com/office/powerpoint/2010/main" val="3126268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Arbeidsmiljøutvalgets oppgaver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Krav etter GDPR kan innfortolkes i aml. </a:t>
            </a:r>
            <a:r>
              <a:rPr lang="nb-NO" dirty="0" err="1"/>
              <a:t>kap</a:t>
            </a:r>
            <a:r>
              <a:rPr lang="nb-NO" dirty="0"/>
              <a:t>. 7, jf. § 4-1 (2)</a:t>
            </a:r>
          </a:p>
          <a:p>
            <a:r>
              <a:rPr lang="nb-NO" dirty="0"/>
              <a:t>Hvilke styringssystemer har arbeidsgiver?</a:t>
            </a:r>
          </a:p>
          <a:p>
            <a:r>
              <a:rPr lang="nb-NO" dirty="0"/>
              <a:t>Systemer som bør være på plass </a:t>
            </a:r>
          </a:p>
          <a:p>
            <a:r>
              <a:rPr lang="nb-NO" dirty="0"/>
              <a:t>Tett samarbeid med personvernombudet</a:t>
            </a:r>
          </a:p>
        </p:txBody>
      </p:sp>
    </p:spTree>
    <p:extLst>
      <p:ext uri="{BB962C8B-B14F-4D97-AF65-F5344CB8AC3E}">
        <p14:creationId xmlns:p14="http://schemas.microsoft.com/office/powerpoint/2010/main" val="227142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Trakassering av arbeidstakere på sosiale medier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Har arbeidsgiver, herunder AMU et ansvar? </a:t>
            </a:r>
          </a:p>
          <a:p>
            <a:r>
              <a:rPr lang="nb-NO" dirty="0"/>
              <a:t>Muligheter:</a:t>
            </a:r>
          </a:p>
          <a:p>
            <a:pPr lvl="1"/>
            <a:r>
              <a:rPr lang="nb-NO" dirty="0"/>
              <a:t>Kreve siden fjernet fra Google</a:t>
            </a:r>
          </a:p>
          <a:p>
            <a:pPr lvl="1"/>
            <a:r>
              <a:rPr lang="nb-NO" dirty="0"/>
              <a:t>Nye slettemuligheter på </a:t>
            </a:r>
            <a:r>
              <a:rPr lang="nb-NO" dirty="0" err="1"/>
              <a:t>Facebook</a:t>
            </a:r>
            <a:endParaRPr lang="nb-NO" dirty="0"/>
          </a:p>
          <a:p>
            <a:pPr lvl="1"/>
            <a:r>
              <a:rPr lang="nb-NO" dirty="0"/>
              <a:t>Rette krav direkte til den som drifter siden</a:t>
            </a:r>
          </a:p>
          <a:p>
            <a:pPr lvl="1"/>
            <a:r>
              <a:rPr lang="nb-NO" dirty="0"/>
              <a:t>Kripos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8813934"/>
      </p:ext>
    </p:extLst>
  </p:cSld>
  <p:clrMapOvr>
    <a:masterClrMapping/>
  </p:clrMapOvr>
</p:sld>
</file>

<file path=ppt/theme/theme1.xml><?xml version="1.0" encoding="utf-8"?>
<a:theme xmlns:a="http://schemas.openxmlformats.org/drawingml/2006/main" name="SBDL_mal_nov13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3CD23312-2DA1-46D1-860C-6A3DE3E2AC86}" vid="{09525E5F-164C-438B-81FB-386ECF5FC26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PRESENTASJONMAL_BRUK DENNE</Template>
  <TotalTime>282</TotalTime>
  <Words>485</Words>
  <Application>Microsoft Macintosh PowerPoint</Application>
  <PresentationFormat>Skjermfremvisning (4:3)</PresentationFormat>
  <Paragraphs>71</Paragraphs>
  <Slides>8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SBDL_mal_nov13 (2)</vt:lpstr>
      <vt:lpstr>PowerPoint-presentasjon</vt:lpstr>
      <vt:lpstr>GDPR for AMU  – hvilken innvirkning har personvernreglene på Arbeidsmiljøutvalgets oppgaver?</vt:lpstr>
      <vt:lpstr>Definisjoner </vt:lpstr>
      <vt:lpstr>Prinsipper, GDPR art. 6</vt:lpstr>
      <vt:lpstr>Hvordan dele informasjon?</vt:lpstr>
      <vt:lpstr>Hvilken informasjon skal AMU ha tilgang til?</vt:lpstr>
      <vt:lpstr>Arbeidsmiljøutvalgets oppgaver</vt:lpstr>
      <vt:lpstr>Trakassering av arbeidstakere på sosiale medier </vt:lpstr>
    </vt:vector>
  </TitlesOfParts>
  <Company>SBDL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Helene Larsen Brustad</dc:creator>
  <cp:lastModifiedBy>Christian Herman</cp:lastModifiedBy>
  <cp:revision>21</cp:revision>
  <dcterms:created xsi:type="dcterms:W3CDTF">2019-03-25T09:24:48Z</dcterms:created>
  <dcterms:modified xsi:type="dcterms:W3CDTF">2019-03-25T17:24:42Z</dcterms:modified>
</cp:coreProperties>
</file>