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2" r:id="rId3"/>
    <p:sldId id="314" r:id="rId4"/>
    <p:sldId id="301" r:id="rId5"/>
    <p:sldId id="315" r:id="rId6"/>
    <p:sldId id="267" r:id="rId7"/>
    <p:sldId id="269" r:id="rId8"/>
    <p:sldId id="271" r:id="rId9"/>
    <p:sldId id="316" r:id="rId10"/>
    <p:sldId id="258" r:id="rId11"/>
    <p:sldId id="275" r:id="rId12"/>
    <p:sldId id="26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 autoAdjust="0"/>
    <p:restoredTop sz="89417" autoAdjust="0"/>
  </p:normalViewPr>
  <p:slideViewPr>
    <p:cSldViewPr snapToGrid="0">
      <p:cViewPr varScale="1">
        <p:scale>
          <a:sx n="69" d="100"/>
          <a:sy n="69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C864-230E-43C6-914A-36EC0792697D}" type="datetimeFigureOut">
              <a:rPr lang="nb-NO" smtClean="0"/>
              <a:t>25.03.2019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7EA4-EEC4-4849-9168-3880975EAB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34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10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77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0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190993" cy="68574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76072" y="1699686"/>
            <a:ext cx="7665885" cy="1661993"/>
          </a:xfrm>
        </p:spPr>
        <p:txBody>
          <a:bodyPr anchor="b">
            <a:spAutoFit/>
          </a:bodyPr>
          <a:lstStyle>
            <a:lvl1pPr algn="l">
              <a:lnSpc>
                <a:spcPct val="90000"/>
              </a:lnSpc>
              <a:defRPr sz="6000" b="1"/>
            </a:lvl1pPr>
          </a:lstStyle>
          <a:p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72" y="4121018"/>
            <a:ext cx="7665885" cy="384721"/>
          </a:xfrm>
        </p:spPr>
        <p:txBody>
          <a:bodyPr>
            <a:sp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BC0D-6613-4005-A6DD-1FBD8BA235D9}" type="datetime1">
              <a:rPr lang="nb-NO" smtClean="0"/>
              <a:t>25.03.2019</a:t>
            </a:fld>
            <a:endParaRPr lang="nb-NO"/>
          </a:p>
        </p:txBody>
      </p:sp>
      <p:pic>
        <p:nvPicPr>
          <p:cNvPr id="1026" name="Picture 2" descr="Z:\Arbeidstilsynet\2016\Til_koding\at_ppt_mal folder\Links\AT_horisontal_logo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" y="6013964"/>
            <a:ext cx="2076012" cy="5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7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F42C-490B-47F6-A562-7271E6CC0CB3}" type="datetime1">
              <a:rPr lang="nb-NO" smtClean="0"/>
              <a:t>25.03.2019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606378"/>
            <a:ext cx="5436680" cy="453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14377" y="1606377"/>
            <a:ext cx="5437555" cy="453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11752" y="6438047"/>
            <a:ext cx="1440180" cy="153888"/>
          </a:xfrm>
        </p:spPr>
        <p:txBody>
          <a:bodyPr/>
          <a:lstStyle/>
          <a:p>
            <a:fld id="{E242CFEA-9867-47F9-ABE3-18813B966B80}" type="datetime1">
              <a:rPr lang="nb-NO" smtClean="0"/>
              <a:t>25.03.2019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735955" y="6438047"/>
            <a:ext cx="720090" cy="153888"/>
          </a:xfrm>
        </p:spPr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540068" y="1606379"/>
            <a:ext cx="5436680" cy="384721"/>
          </a:xfr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215252" y="1606378"/>
            <a:ext cx="5436680" cy="384721"/>
          </a:xfr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540068" y="2232279"/>
            <a:ext cx="5436680" cy="39064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3"/>
          </p:nvPr>
        </p:nvSpPr>
        <p:spPr>
          <a:xfrm>
            <a:off x="6214377" y="2232278"/>
            <a:ext cx="5437555" cy="39064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B2C3-4278-41AD-A3A2-3AE655AA3A99}" type="datetime1">
              <a:rPr lang="nb-NO" smtClean="0"/>
              <a:t>25.03.2019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-7"/>
            <a:ext cx="12192025" cy="68580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1850" y="2779663"/>
            <a:ext cx="10515600" cy="1384995"/>
          </a:xfrm>
        </p:spPr>
        <p:txBody>
          <a:bodyPr anchor="t" anchorCtr="1">
            <a:sp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2107088"/>
            <a:ext cx="10515600" cy="384721"/>
          </a:xfrm>
        </p:spPr>
        <p:txBody>
          <a:bodyPr anchor="b" anchorCtr="1">
            <a:sp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65EE-3814-41EE-AB28-756D1ECC3FE8}" type="datetime1">
              <a:rPr lang="nb-NO" smtClean="0"/>
              <a:t>25.03.2019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høy spalt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540068" y="466698"/>
            <a:ext cx="5436680" cy="11079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11752" y="6438047"/>
            <a:ext cx="1440180" cy="153888"/>
          </a:xfrm>
        </p:spPr>
        <p:txBody>
          <a:bodyPr/>
          <a:lstStyle/>
          <a:p>
            <a:fld id="{5824525A-F767-40DE-A7D5-6CB34D4296D4}" type="datetime1">
              <a:rPr lang="nb-NO" smtClean="0"/>
              <a:t>25.03.2019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735955" y="6438047"/>
            <a:ext cx="720090" cy="153888"/>
          </a:xfrm>
        </p:spPr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540068" y="2232279"/>
            <a:ext cx="5436680" cy="39064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3"/>
          </p:nvPr>
        </p:nvSpPr>
        <p:spPr>
          <a:xfrm>
            <a:off x="6214377" y="466698"/>
            <a:ext cx="5437555" cy="567206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36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200" y="2598004"/>
            <a:ext cx="10515600" cy="1661993"/>
          </a:xfrm>
        </p:spPr>
        <p:txBody>
          <a:bodyPr anchor="ctr" anchorCtr="1">
            <a:spAutoFit/>
          </a:bodyPr>
          <a:lstStyle>
            <a:lvl1pPr algn="ctr">
              <a:lnSpc>
                <a:spcPct val="90000"/>
              </a:lnSpc>
              <a:defRPr sz="6000" b="1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3ECF-CAA1-4514-8972-EB4925306082}" type="datetime1">
              <a:rPr lang="nb-NO" smtClean="0"/>
              <a:t>25.03.2019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0068" y="1606378"/>
            <a:ext cx="11111864" cy="4532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11752" y="6438047"/>
            <a:ext cx="144018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spcBef>
                <a:spcPts val="0"/>
              </a:spcBef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96636FE-DFBB-4959-B63B-7CD3EC69F7C6}" type="datetime1">
              <a:rPr lang="nb-NO" smtClean="0"/>
              <a:t>25.03.2019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40068" y="6438047"/>
            <a:ext cx="41148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735955" y="6438047"/>
            <a:ext cx="72009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4160C1-CA93-4BE0-8F6C-A5F0DB3D50D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38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1" r:id="rId6"/>
    <p:sldLayoutId id="2147483663" r:id="rId7"/>
    <p:sldLayoutId id="2147483665" r:id="rId8"/>
    <p:sldLayoutId id="214748365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00" indent="-37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0" y="2225723"/>
            <a:ext cx="12192000" cy="609398"/>
          </a:xfrm>
        </p:spPr>
        <p:txBody>
          <a:bodyPr/>
          <a:lstStyle/>
          <a:p>
            <a:pPr algn="ctr"/>
            <a:r>
              <a:rPr lang="nb-NO" sz="4400" dirty="0"/>
              <a:t>Verneombudenes rolle i et arbeidsliv i endring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0" y="3482422"/>
            <a:ext cx="12192000" cy="1077218"/>
          </a:xfrm>
        </p:spPr>
        <p:txBody>
          <a:bodyPr/>
          <a:lstStyle/>
          <a:p>
            <a:pPr algn="ctr"/>
            <a:r>
              <a:rPr lang="nb-NO" dirty="0"/>
              <a:t>Borghild Lekve</a:t>
            </a:r>
            <a:br>
              <a:rPr lang="nb-NO" dirty="0"/>
            </a:br>
            <a:endParaRPr lang="nb-NO" dirty="0"/>
          </a:p>
          <a:p>
            <a:pPr algn="ctr"/>
            <a:r>
              <a:rPr lang="nb-NO" sz="2000" dirty="0"/>
              <a:t>Regiondirektør, Arbeidstilsynet Vestlandet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346-A87B-43F4-82C8-85E448C0D81C}" type="datetime1">
              <a:rPr lang="nb-NO" smtClean="0"/>
              <a:t>25.03.2019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6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tilsyn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DF7A66C-03B5-4583-8DF2-63DB42E6D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087" y="1156613"/>
            <a:ext cx="4112009" cy="142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602D-A12B-41D3-88E8-DE9AAF74B8A9}" type="datetime1">
              <a:rPr lang="nb-NO" smtClean="0"/>
              <a:t>25.03.2019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67B4F13-9B10-4DE7-8451-BB578954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238" y="2941487"/>
            <a:ext cx="4112009" cy="301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93D4330-FFB0-4402-97DE-66173A5806B8}"/>
              </a:ext>
            </a:extLst>
          </p:cNvPr>
          <p:cNvSpPr txBox="1"/>
          <p:nvPr/>
        </p:nvSpPr>
        <p:spPr>
          <a:xfrm>
            <a:off x="540068" y="1383631"/>
            <a:ext cx="647434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sz="2500" dirty="0"/>
              <a:t>Forståelse for verneombudsrollen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nb-NO" sz="2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sz="2500" dirty="0"/>
              <a:t>Fornuftige verneområder – reell mulighet til å jobbe forebyggende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nb-NO" sz="2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sz="2500" dirty="0"/>
              <a:t>Kreativitet rundt hvordan rollen kan utøves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nb-NO" sz="2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sz="2500" dirty="0"/>
              <a:t>Stor forskjell på arbeidsgiverne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nb-NO" sz="25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sz="2500" dirty="0"/>
              <a:t>Pålegg om systematisk helse-, miljø- og sikkerhetsarbeid</a:t>
            </a:r>
          </a:p>
        </p:txBody>
      </p:sp>
    </p:spTree>
    <p:extLst>
      <p:ext uri="{BB962C8B-B14F-4D97-AF65-F5344CB8AC3E}">
        <p14:creationId xmlns:p14="http://schemas.microsoft.com/office/powerpoint/2010/main" val="287499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CD2E1-6CDC-4BFB-B116-5723F41C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Arbeidstilsynets aktivitetsoversikt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A3C241-AE52-47AC-80A1-312F0CC6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606378"/>
            <a:ext cx="3817748" cy="4532389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Næringsaktiviteter: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Bygg og anlegg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Overnatting og servering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Transport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Industri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Helse- og sosial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Jordbruk og skogbruk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nb-NO" dirty="0"/>
              <a:t>Akvakultur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12A281-AFD3-47FD-AF80-4FAF522D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4471E-41C8-43AB-B476-534759D9AA57}" type="datetime1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25.03.2019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64714F6-A907-4F9A-9919-CBBF926978C8}"/>
              </a:ext>
            </a:extLst>
          </p:cNvPr>
          <p:cNvSpPr txBox="1">
            <a:spLocks/>
          </p:cNvSpPr>
          <p:nvPr/>
        </p:nvSpPr>
        <p:spPr>
          <a:xfrm>
            <a:off x="4891706" y="1606377"/>
            <a:ext cx="3817748" cy="4532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37800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8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000" marR="0" lvl="0" indent="-37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A-krim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5BD9424-3D9E-474B-A8CC-9D1000CC7CA4}"/>
              </a:ext>
            </a:extLst>
          </p:cNvPr>
          <p:cNvSpPr txBox="1">
            <a:spLocks/>
          </p:cNvSpPr>
          <p:nvPr/>
        </p:nvSpPr>
        <p:spPr>
          <a:xfrm>
            <a:off x="7809960" y="1606377"/>
            <a:ext cx="3817748" cy="4532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37800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8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000" marR="0" lvl="0" indent="-37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Temaaktiviteter:</a:t>
            </a:r>
          </a:p>
          <a:p>
            <a:pPr marL="918000" marR="0" lvl="1" indent="-19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Varsling</a:t>
            </a:r>
          </a:p>
          <a:p>
            <a:pPr marL="918000" marR="0" lvl="1" indent="-19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Dykking</a:t>
            </a:r>
          </a:p>
          <a:p>
            <a:pPr marL="918000" marR="0" lvl="1" indent="-19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Verdens arbeidsmiljødag</a:t>
            </a:r>
          </a:p>
          <a:p>
            <a:pPr marL="918000" marR="0" lvl="1" indent="-19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Offentlige oppdragsgivere</a:t>
            </a:r>
          </a:p>
          <a:p>
            <a:pPr marL="918000" marR="0" lvl="1" indent="-19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Vold og trusler i skoler</a:t>
            </a:r>
          </a:p>
          <a:p>
            <a:pPr marL="720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C1B0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53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2779663"/>
            <a:ext cx="10515600" cy="692497"/>
          </a:xfrm>
        </p:spPr>
        <p:txBody>
          <a:bodyPr/>
          <a:lstStyle/>
          <a:p>
            <a:r>
              <a:rPr lang="nb-NO" dirty="0"/>
              <a:t>Takk for meg!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8692-0BEC-40D0-93B7-649E1F0B4D9E}" type="datetime1">
              <a:rPr lang="nb-NO" smtClean="0"/>
              <a:t>25.03.2019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3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0B8F8E7-432F-4B90-B896-A3982050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8" y="1712846"/>
            <a:ext cx="6391851" cy="426123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A3155CB-0805-4E03-8CBB-BB86525F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Trender i fremtidens arbeidsliv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B63BE8-7EBB-4DDD-A637-1B31743A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12846"/>
            <a:ext cx="5573349" cy="417611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Fragmentering av arbeidslivet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Etterspørsel-økonomi/delingsøkonomi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Diversifisering av arbeidsmarkedet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Arbeid hvor som helst – når som helst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Arbeidsrelaterte sykdommer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Sårbare grupper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ADA1E5-1B90-494A-A149-98BA9047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51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C9F1AB-64C0-4DDD-BDDB-CFCF0A79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C17CB-7BDF-4D0D-B5E4-62C510EF6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359267"/>
            <a:ext cx="11111864" cy="4532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b="1" dirty="0"/>
              <a:t>G</a:t>
            </a:r>
            <a:r>
              <a:rPr lang="nb-NO" sz="4000" dirty="0"/>
              <a:t>lobalisering</a:t>
            </a:r>
          </a:p>
          <a:p>
            <a:pPr marL="0" indent="0" algn="ctr">
              <a:buNone/>
            </a:pPr>
            <a:r>
              <a:rPr lang="nb-NO" sz="4000" b="1" dirty="0"/>
              <a:t>U</a:t>
            </a:r>
            <a:r>
              <a:rPr lang="nb-NO" sz="4000" dirty="0"/>
              <a:t>rbanisering </a:t>
            </a:r>
          </a:p>
          <a:p>
            <a:pPr marL="0" indent="0" algn="ctr">
              <a:buNone/>
            </a:pPr>
            <a:r>
              <a:rPr lang="nb-NO" sz="4000" b="1" dirty="0"/>
              <a:t>D</a:t>
            </a:r>
            <a:r>
              <a:rPr lang="nb-NO" sz="4000" dirty="0"/>
              <a:t>igitalisering</a:t>
            </a:r>
          </a:p>
          <a:p>
            <a:pPr marL="0" indent="0" algn="ctr">
              <a:buNone/>
            </a:pPr>
            <a:endParaRPr lang="nb-NO" sz="4000" dirty="0"/>
          </a:p>
          <a:p>
            <a:pPr marL="0" indent="0" algn="ctr">
              <a:buNone/>
            </a:pPr>
            <a:r>
              <a:rPr lang="nb-NO" sz="4000" b="1" dirty="0">
                <a:solidFill>
                  <a:schemeClr val="accent1"/>
                </a:solidFill>
              </a:rPr>
              <a:t>+</a:t>
            </a:r>
          </a:p>
          <a:p>
            <a:pPr marL="0" indent="0" algn="ctr">
              <a:buNone/>
            </a:pPr>
            <a:endParaRPr lang="nb-NO" sz="4000" dirty="0"/>
          </a:p>
          <a:p>
            <a:pPr marL="0" indent="0" algn="ctr">
              <a:buNone/>
            </a:pPr>
            <a:r>
              <a:rPr lang="nb-NO" sz="4000" b="1" dirty="0"/>
              <a:t>Arbeidsmiljø</a:t>
            </a:r>
            <a:endParaRPr lang="nb-NO" sz="32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7F01D0-E701-4ED5-950B-E48F100D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64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6F55DB-C3F4-49DB-A4EB-08E5A392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arbeidsliv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17721-5791-4FA3-AFA4-31C7B57D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606378"/>
            <a:ext cx="6206172" cy="4532389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Hovedsakelig ryddige og gode arbeidsforhold</a:t>
            </a:r>
            <a:br>
              <a:rPr lang="nb-NO" dirty="0"/>
            </a:br>
            <a:endParaRPr lang="nb-NO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De aller fleste er seriøse aktører som kan og vil følge norsk lov</a:t>
            </a:r>
            <a:br>
              <a:rPr lang="nb-NO" dirty="0"/>
            </a:br>
            <a:endParaRPr lang="nb-NO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Enkelte næringer og yrker er preget av useriøsitet, arbeidslivskriminalitet, arbeidsrelaterte helseproblemer og sykefravær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80A887-4FBD-4A52-8FD4-2BFC1295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  <p:pic>
        <p:nvPicPr>
          <p:cNvPr id="5" name="Bilde 3">
            <a:extLst>
              <a:ext uri="{FF2B5EF4-FFF2-40B4-BE49-F238E27FC236}">
                <a16:creationId xmlns:a16="http://schemas.microsoft.com/office/drawing/2014/main" id="{84E0C4D2-B563-405D-9390-ED0D6DEE8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37" y="845394"/>
            <a:ext cx="2130370" cy="15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cappelen\Dat_Trondheim\Kommunikasjon\Bilder_og_video\2013\Colurbox Satsningsområder\Transport\COLOURBOX1904387.jpg">
            <a:extLst>
              <a:ext uri="{FF2B5EF4-FFF2-40B4-BE49-F238E27FC236}">
                <a16:creationId xmlns:a16="http://schemas.microsoft.com/office/drawing/2014/main" id="{5E617440-A964-472C-80C5-7A9E4E1C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7"/>
          <a:stretch>
            <a:fillRect/>
          </a:stretch>
        </p:blipFill>
        <p:spPr bwMode="auto">
          <a:xfrm>
            <a:off x="9416522" y="2091805"/>
            <a:ext cx="2130371" cy="151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>
            <a:extLst>
              <a:ext uri="{FF2B5EF4-FFF2-40B4-BE49-F238E27FC236}">
                <a16:creationId xmlns:a16="http://schemas.microsoft.com/office/drawing/2014/main" id="{32E4A85D-5BA7-485F-BF1C-5AF93624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01" y="3019771"/>
            <a:ext cx="2130371" cy="14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D0585909-6E38-4B2C-85AD-67E18DDA4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2" y="4099580"/>
            <a:ext cx="2130371" cy="14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1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37202AE-06B6-4151-A9D0-AC796581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17" y="1194173"/>
            <a:ext cx="3374882" cy="418536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60867A5-F319-4F55-87EB-C51E22D883ED}"/>
              </a:ext>
            </a:extLst>
          </p:cNvPr>
          <p:cNvSpPr/>
          <p:nvPr/>
        </p:nvSpPr>
        <p:spPr>
          <a:xfrm>
            <a:off x="6476009" y="5200116"/>
            <a:ext cx="4203864" cy="98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D7CDA73-4455-491E-959A-59F44E3959FD}"/>
              </a:ext>
            </a:extLst>
          </p:cNvPr>
          <p:cNvSpPr/>
          <p:nvPr/>
        </p:nvSpPr>
        <p:spPr>
          <a:xfrm>
            <a:off x="1033154" y="5200116"/>
            <a:ext cx="4203864" cy="98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0CE049-4560-4949-940F-2C235664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Forebygging og arbeidslivskriminalitet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3852DD-6EE0-453F-B4E3-45D96A72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1A2AA7F-90C1-47A8-B7B2-8E43A33F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5526" y="1194173"/>
            <a:ext cx="3302775" cy="383246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A29D922-C8AE-4B03-A235-839DC9DECB90}"/>
              </a:ext>
            </a:extLst>
          </p:cNvPr>
          <p:cNvSpPr/>
          <p:nvPr/>
        </p:nvSpPr>
        <p:spPr>
          <a:xfrm>
            <a:off x="1128156" y="5344290"/>
            <a:ext cx="496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nb-NO" dirty="0"/>
              <a:t>Potensial for å forebygge bedre i norske virksomheter – være i forkant!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26EA6A-CDA8-409B-B295-EA51E46E7EAC}"/>
              </a:ext>
            </a:extLst>
          </p:cNvPr>
          <p:cNvSpPr txBox="1"/>
          <p:nvPr/>
        </p:nvSpPr>
        <p:spPr>
          <a:xfrm>
            <a:off x="6476009" y="5379533"/>
            <a:ext cx="477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nb-NO" dirty="0"/>
              <a:t>Setter arbeidsmiljøtilstanden under press! </a:t>
            </a:r>
          </a:p>
        </p:txBody>
      </p:sp>
    </p:spTree>
    <p:extLst>
      <p:ext uri="{BB962C8B-B14F-4D97-AF65-F5344CB8AC3E}">
        <p14:creationId xmlns:p14="http://schemas.microsoft.com/office/powerpoint/2010/main" val="322852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2CE797-A1E7-4454-912B-65336161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Tallenes tale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B57DB9-316C-4597-AC1A-23C5B73B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1606378"/>
            <a:ext cx="6165532" cy="4532389"/>
          </a:xfrm>
        </p:spPr>
        <p:txBody>
          <a:bodyPr/>
          <a:lstStyle/>
          <a:p>
            <a:pPr marL="52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30 milliarder</a:t>
            </a:r>
          </a:p>
          <a:p>
            <a:pPr marL="180000" indent="0">
              <a:buClr>
                <a:schemeClr val="accent1"/>
              </a:buClr>
              <a:buNone/>
            </a:pPr>
            <a:endParaRPr lang="nb-NO" dirty="0"/>
          </a:p>
          <a:p>
            <a:pPr marL="52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29 døde i 2018</a:t>
            </a:r>
          </a:p>
          <a:p>
            <a:pPr marL="180000" indent="0">
              <a:buClr>
                <a:schemeClr val="accent1"/>
              </a:buClr>
              <a:buNone/>
            </a:pPr>
            <a:endParaRPr lang="nb-NO" dirty="0"/>
          </a:p>
          <a:p>
            <a:pPr marL="52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Ca. 20 prosent av sykefraværet er arbeidsrelatert</a:t>
            </a:r>
          </a:p>
          <a:p>
            <a:pPr marL="180000" indent="0">
              <a:buClr>
                <a:schemeClr val="accent1"/>
              </a:buClr>
              <a:buNone/>
            </a:pPr>
            <a:endParaRPr lang="nb-NO" dirty="0"/>
          </a:p>
          <a:p>
            <a:pPr marL="52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400 dør som følge av kjemikalieeksponeringer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0E4917-8B05-4AE5-A805-60F81B5F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F2CA88-CBB8-41EC-B280-576A9DA6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65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4414ADA-0413-40A0-B276-BC34346E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312" y="1300736"/>
            <a:ext cx="4356360" cy="425652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67D3B05-A288-4629-BC68-E7F51CC2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Arbeidsmiljø handler om arbeidet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D0A845-6296-4FD0-B561-59208E0C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606378"/>
            <a:ext cx="7258608" cy="4532389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Arbeidsmiljøet er knyttet til hvordan man organiserer, planlegger og gjennomfører arbeidet</a:t>
            </a:r>
          </a:p>
          <a:p>
            <a:pPr marL="0" indent="0">
              <a:buClr>
                <a:schemeClr val="accent1"/>
              </a:buClr>
              <a:buNone/>
            </a:pPr>
            <a:endParaRPr lang="nb-NO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Arbeidsmiljøet er forskjellig fra arbeidsplass til arbeidsplass, og krever derfor ulike tilnærminger</a:t>
            </a:r>
          </a:p>
          <a:p>
            <a:pPr marL="0" indent="0">
              <a:buClr>
                <a:schemeClr val="accent1"/>
              </a:buClr>
              <a:buNone/>
            </a:pPr>
            <a:endParaRPr lang="nb-NO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Arbeidsmiljøet påvirker arbeidstakernes helse, jobbengasjement og virksomhetenes resultater og produktivitet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2148E8-E276-4EB7-A4F8-72320882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4471E-41C8-43AB-B476-534759D9AA57}" type="datetime1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25.03.2019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06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EBFC92-4F10-4EA1-9B3A-9262E6E0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498598"/>
          </a:xfrm>
        </p:spPr>
        <p:txBody>
          <a:bodyPr/>
          <a:lstStyle/>
          <a:p>
            <a:r>
              <a:rPr lang="nb-NO" sz="3600" dirty="0"/>
              <a:t>Hvem tar kontakt med Arbeidstilsynet og hva lurer de på?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CA077-129A-468D-AE7E-B0628163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294411"/>
            <a:ext cx="11228379" cy="9144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dirty="0"/>
              <a:t>2, 5 prosent av ca. 51 500 telefoner til Arbeidstilsynet kommer fra verneombud</a:t>
            </a:r>
          </a:p>
          <a:p>
            <a:pPr marL="0" indent="0">
              <a:buClr>
                <a:schemeClr val="accent1"/>
              </a:buClr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21D8E8-167B-41B2-80A9-F0D3A94A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31A076A-F72E-4186-83A2-50C185BD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555" y="2882227"/>
            <a:ext cx="1440180" cy="179635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47C1D83-B2F4-4FA8-A6FE-B0F871EFE34B}"/>
              </a:ext>
            </a:extLst>
          </p:cNvPr>
          <p:cNvSpPr txBox="1"/>
          <p:nvPr/>
        </p:nvSpPr>
        <p:spPr>
          <a:xfrm>
            <a:off x="447303" y="2072243"/>
            <a:ext cx="87108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nb-NO" sz="2500" dirty="0"/>
              <a:t>Hva spør verneombudene om?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Rollen som verneombud og hovedverneombud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Medvirkning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Grensedragningen mot personalkonflikter og arbeidsmiljøproblemer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Konflikter mot oppsigelse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Involvering i det systematiske HMS-arbeidet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40-timerskurset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Arbeidstid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Sikkerhetsvurderinger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Verneombudenes muligheter for stans av arbeid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b-NO" sz="2000" dirty="0"/>
              <a:t>Varslingsreglene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878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49DCE3-889A-4A4B-AEAB-62E1EBCE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finner vi på tilsyn?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7D419A0-1C97-4C64-9798-D940F4C19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250423"/>
              </p:ext>
            </p:extLst>
          </p:nvPr>
        </p:nvGraphicFramePr>
        <p:xfrm>
          <a:off x="539750" y="1606550"/>
          <a:ext cx="111125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282">
                  <a:extLst>
                    <a:ext uri="{9D8B030D-6E8A-4147-A177-3AD203B41FA5}">
                      <a16:colId xmlns:a16="http://schemas.microsoft.com/office/drawing/2014/main" val="2274855472"/>
                    </a:ext>
                  </a:extLst>
                </a:gridCol>
                <a:gridCol w="2261936">
                  <a:extLst>
                    <a:ext uri="{9D8B030D-6E8A-4147-A177-3AD203B41FA5}">
                      <a16:colId xmlns:a16="http://schemas.microsoft.com/office/drawing/2014/main" val="370516908"/>
                    </a:ext>
                  </a:extLst>
                </a:gridCol>
                <a:gridCol w="2911643">
                  <a:extLst>
                    <a:ext uri="{9D8B030D-6E8A-4147-A177-3AD203B41FA5}">
                      <a16:colId xmlns:a16="http://schemas.microsoft.com/office/drawing/2014/main" val="3320748921"/>
                    </a:ext>
                  </a:extLst>
                </a:gridCol>
                <a:gridCol w="1894639">
                  <a:extLst>
                    <a:ext uri="{9D8B030D-6E8A-4147-A177-3AD203B41FA5}">
                      <a16:colId xmlns:a16="http://schemas.microsoft.com/office/drawing/2014/main" val="3555410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Arbeidsmiljøloven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Antall tilsyn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Andel med avdekte brudd på regelverket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Antall reaksjoner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5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</a:rPr>
                        <a:t>§ 6-1 </a:t>
                      </a:r>
                    </a:p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Plikt til å velge verneombud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34 491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36 %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6 905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0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</a:rPr>
                        <a:t>§ 6-2</a:t>
                      </a:r>
                    </a:p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Verneombudets oppgaver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14 540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11 %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549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6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</a:rPr>
                        <a:t>§ 6-5</a:t>
                      </a:r>
                    </a:p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Utgifter, opplæring mv.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22 419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33 %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4 916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7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</a:rPr>
                        <a:t>§ 7-1</a:t>
                      </a:r>
                    </a:p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Plikt til å opprette arbeids-miljøutvalg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1 031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32 %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183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3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dirty="0">
                          <a:solidFill>
                            <a:schemeClr val="tx1"/>
                          </a:solidFill>
                          <a:effectLst/>
                        </a:rPr>
                        <a:t>Totalsum</a:t>
                      </a: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35 282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29 %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</a:rPr>
                        <a:t>7 630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01383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3156C0-B707-4BED-A688-7435251B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25.03.2019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648334"/>
      </p:ext>
    </p:extLst>
  </p:cSld>
  <p:clrMapOvr>
    <a:masterClrMapping/>
  </p:clrMapOvr>
</p:sld>
</file>

<file path=ppt/theme/theme1.xml><?xml version="1.0" encoding="utf-8"?>
<a:theme xmlns:a="http://schemas.openxmlformats.org/drawingml/2006/main" name="Arbeidstilsynet">
  <a:themeElements>
    <a:clrScheme name="Arbeidstilsyn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C1B0"/>
      </a:accent1>
      <a:accent2>
        <a:srgbClr val="FF7B56"/>
      </a:accent2>
      <a:accent3>
        <a:srgbClr val="EDEEF2"/>
      </a:accent3>
      <a:accent4>
        <a:srgbClr val="70DAD0"/>
      </a:accent4>
      <a:accent5>
        <a:srgbClr val="FFB09A"/>
      </a:accent5>
      <a:accent6>
        <a:srgbClr val="797A7A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9B49ADF2-293F-FB46-88D4-C41A78F5819D}" vid="{0CC15C6C-929A-CB4F-B8C6-C7DA0D52FCF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Arbeidstilsynet_PPT_mal</Template>
  <TotalTime>1540</TotalTime>
  <Words>349</Words>
  <Application>Microsoft Macintosh PowerPoint</Application>
  <PresentationFormat>Widescreen</PresentationFormat>
  <Paragraphs>125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Arbeidstilsynet</vt:lpstr>
      <vt:lpstr>Verneombudenes rolle i et arbeidsliv i endring</vt:lpstr>
      <vt:lpstr>Trender i fremtidens arbeidsliv</vt:lpstr>
      <vt:lpstr>PowerPoint-presentasjon</vt:lpstr>
      <vt:lpstr>Norsk arbeidsliv</vt:lpstr>
      <vt:lpstr>Forebygging og arbeidslivskriminalitet</vt:lpstr>
      <vt:lpstr>Tallenes tale</vt:lpstr>
      <vt:lpstr>Arbeidsmiljø handler om arbeidet</vt:lpstr>
      <vt:lpstr>Hvem tar kontakt med Arbeidstilsynet og hva lurer de på?</vt:lpstr>
      <vt:lpstr>Hva finner vi på tilsyn?</vt:lpstr>
      <vt:lpstr>Erfaringer fra tilsyn</vt:lpstr>
      <vt:lpstr>Arbeidstilsynets aktivitetsoversikt 2019</vt:lpstr>
      <vt:lpstr>Takk for meg!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Johansen, Merete</dc:creator>
  <cp:lastModifiedBy>Christian Herman</cp:lastModifiedBy>
  <cp:revision>57</cp:revision>
  <dcterms:created xsi:type="dcterms:W3CDTF">2018-10-18T07:03:08Z</dcterms:created>
  <dcterms:modified xsi:type="dcterms:W3CDTF">2019-03-25T11:26:17Z</dcterms:modified>
</cp:coreProperties>
</file>